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88" r:id="rId4"/>
    <p:sldId id="306" r:id="rId5"/>
    <p:sldId id="258" r:id="rId6"/>
    <p:sldId id="259" r:id="rId7"/>
    <p:sldId id="274" r:id="rId8"/>
    <p:sldId id="275" r:id="rId9"/>
    <p:sldId id="291" r:id="rId10"/>
    <p:sldId id="261" r:id="rId11"/>
    <p:sldId id="276" r:id="rId12"/>
    <p:sldId id="279" r:id="rId13"/>
    <p:sldId id="278" r:id="rId14"/>
    <p:sldId id="286" r:id="rId15"/>
    <p:sldId id="281" r:id="rId16"/>
    <p:sldId id="264" r:id="rId17"/>
    <p:sldId id="280" r:id="rId18"/>
    <p:sldId id="282" r:id="rId19"/>
    <p:sldId id="265" r:id="rId20"/>
    <p:sldId id="283" r:id="rId21"/>
    <p:sldId id="285" r:id="rId22"/>
    <p:sldId id="284" r:id="rId23"/>
    <p:sldId id="289" r:id="rId24"/>
    <p:sldId id="290" r:id="rId25"/>
    <p:sldId id="266" r:id="rId26"/>
    <p:sldId id="267" r:id="rId27"/>
    <p:sldId id="295" r:id="rId28"/>
    <p:sldId id="296" r:id="rId29"/>
    <p:sldId id="298" r:id="rId30"/>
    <p:sldId id="297" r:id="rId31"/>
    <p:sldId id="299" r:id="rId32"/>
    <p:sldId id="300" r:id="rId33"/>
    <p:sldId id="301" r:id="rId34"/>
    <p:sldId id="302" r:id="rId35"/>
    <p:sldId id="292" r:id="rId36"/>
    <p:sldId id="304" r:id="rId37"/>
    <p:sldId id="305" r:id="rId38"/>
    <p:sldId id="303" r:id="rId39"/>
    <p:sldId id="269"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F39D1-141D-E7C6-348E-4B289D3A11EE}" v="84" dt="2024-06-20T12:21:23.987"/>
    <p1510:client id="{446EF9D3-0F9C-A03F-C128-781C269FBD14}" v="24" dt="2024-06-20T09:28:19.076"/>
    <p1510:client id="{48C85A1C-1035-485B-8513-F14408F19F0A}" v="3" dt="2024-06-20T12:46:14.889"/>
    <p1510:client id="{6526469A-02EE-AB8D-9F7B-CD4F765200BB}" v="70" dt="2024-06-20T09:25:43.811"/>
    <p1510:client id="{68ADC5FA-BA01-D9DA-F5B4-476B24562D0A}" v="1927" dt="2024-06-20T00:20:02.998"/>
    <p1510:client id="{7D8906AD-1A11-44B7-B25C-9ECF0C171985}" v="1" dt="2024-06-20T12:22:56.744"/>
    <p1510:client id="{8F5772AA-F633-BD4A-8284-1290D01DAEB1}" v="410" dt="2024-06-20T12:07:45.730"/>
    <p1510:client id="{91BA221F-ED98-5455-7920-A3DE614BD7A7}" v="2" dt="2024-06-19T19:37:34.855"/>
    <p1510:client id="{E90FC8A1-6FAB-0185-524B-85B7CEA3E1EB}" v="1393" dt="2024-06-20T00:53:20.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S NAZEER KHAN" userId="S::an.khan@studenti.unina.it::d59e193e-4843-4270-a9f9-77628b9dd3da" providerId="AD" clId="Web-{7D8906AD-1A11-44B7-B25C-9ECF0C171985}"/>
    <pc:docChg chg="addSld">
      <pc:chgData name="ANAS NAZEER KHAN" userId="S::an.khan@studenti.unina.it::d59e193e-4843-4270-a9f9-77628b9dd3da" providerId="AD" clId="Web-{7D8906AD-1A11-44B7-B25C-9ECF0C171985}" dt="2024-06-20T12:22:56.744" v="0"/>
      <pc:docMkLst>
        <pc:docMk/>
      </pc:docMkLst>
      <pc:sldChg chg="add">
        <pc:chgData name="ANAS NAZEER KHAN" userId="S::an.khan@studenti.unina.it::d59e193e-4843-4270-a9f9-77628b9dd3da" providerId="AD" clId="Web-{7D8906AD-1A11-44B7-B25C-9ECF0C171985}" dt="2024-06-20T12:22:56.744" v="0"/>
        <pc:sldMkLst>
          <pc:docMk/>
          <pc:sldMk cId="1298539424" sldId="306"/>
        </pc:sldMkLst>
      </pc:sldChg>
    </pc:docChg>
  </pc:docChgLst>
  <pc:docChgLst>
    <pc:chgData name="ANAS NAZEER KHAN" userId="S::an.khan@studenti.unina.it::d59e193e-4843-4270-a9f9-77628b9dd3da" providerId="AD" clId="Web-{48C85A1C-1035-485B-8513-F14408F19F0A}"/>
    <pc:docChg chg="modSld">
      <pc:chgData name="ANAS NAZEER KHAN" userId="S::an.khan@studenti.unina.it::d59e193e-4843-4270-a9f9-77628b9dd3da" providerId="AD" clId="Web-{48C85A1C-1035-485B-8513-F14408F19F0A}" dt="2024-06-20T12:46:14.233" v="1" actId="20577"/>
      <pc:docMkLst>
        <pc:docMk/>
      </pc:docMkLst>
      <pc:sldChg chg="modSp">
        <pc:chgData name="ANAS NAZEER KHAN" userId="S::an.khan@studenti.unina.it::d59e193e-4843-4270-a9f9-77628b9dd3da" providerId="AD" clId="Web-{48C85A1C-1035-485B-8513-F14408F19F0A}" dt="2024-06-20T12:46:14.233" v="1" actId="20577"/>
        <pc:sldMkLst>
          <pc:docMk/>
          <pc:sldMk cId="2203276075" sldId="261"/>
        </pc:sldMkLst>
        <pc:spChg chg="mod">
          <ac:chgData name="ANAS NAZEER KHAN" userId="S::an.khan@studenti.unina.it::d59e193e-4843-4270-a9f9-77628b9dd3da" providerId="AD" clId="Web-{48C85A1C-1035-485B-8513-F14408F19F0A}" dt="2024-06-20T12:46:14.233" v="1" actId="20577"/>
          <ac:spMkLst>
            <pc:docMk/>
            <pc:sldMk cId="2203276075" sldId="261"/>
            <ac:spMk id="3" creationId="{8C3C7C2F-7BED-E477-572D-FF23B9E2C734}"/>
          </ac:spMkLst>
        </pc:spChg>
      </pc:sldChg>
    </pc:docChg>
  </pc:docChgLst>
  <pc:docChgLst>
    <pc:chgData name="NAVYASHREE BYREGOWDA" userId="S::n.byregowda@studenti.unina.it::c2c0e082-1a00-4e87-8595-17e3a2be8061" providerId="AD" clId="Web-{2DDF39D1-141D-E7C6-348E-4B289D3A11EE}"/>
    <pc:docChg chg="modSld">
      <pc:chgData name="NAVYASHREE BYREGOWDA" userId="S::n.byregowda@studenti.unina.it::c2c0e082-1a00-4e87-8595-17e3a2be8061" providerId="AD" clId="Web-{2DDF39D1-141D-E7C6-348E-4B289D3A11EE}" dt="2024-06-20T12:21:23.987" v="79" actId="20577"/>
      <pc:docMkLst>
        <pc:docMk/>
      </pc:docMkLst>
      <pc:sldChg chg="addSp delSp modSp">
        <pc:chgData name="NAVYASHREE BYREGOWDA" userId="S::n.byregowda@studenti.unina.it::c2c0e082-1a00-4e87-8595-17e3a2be8061" providerId="AD" clId="Web-{2DDF39D1-141D-E7C6-348E-4B289D3A11EE}" dt="2024-06-20T12:16:13.560" v="10"/>
        <pc:sldMkLst>
          <pc:docMk/>
          <pc:sldMk cId="125803336" sldId="283"/>
        </pc:sldMkLst>
        <pc:spChg chg="add del mod">
          <ac:chgData name="NAVYASHREE BYREGOWDA" userId="S::n.byregowda@studenti.unina.it::c2c0e082-1a00-4e87-8595-17e3a2be8061" providerId="AD" clId="Web-{2DDF39D1-141D-E7C6-348E-4B289D3A11EE}" dt="2024-06-20T12:16:13.560" v="10"/>
          <ac:spMkLst>
            <pc:docMk/>
            <pc:sldMk cId="125803336" sldId="283"/>
            <ac:spMk id="2" creationId="{166EDF8C-62BF-1D25-CD99-D7E2A20B415B}"/>
          </ac:spMkLst>
        </pc:spChg>
        <pc:spChg chg="add mod">
          <ac:chgData name="NAVYASHREE BYREGOWDA" userId="S::n.byregowda@studenti.unina.it::c2c0e082-1a00-4e87-8595-17e3a2be8061" providerId="AD" clId="Web-{2DDF39D1-141D-E7C6-348E-4B289D3A11EE}" dt="2024-06-20T12:16:01.669" v="7" actId="20577"/>
          <ac:spMkLst>
            <pc:docMk/>
            <pc:sldMk cId="125803336" sldId="283"/>
            <ac:spMk id="6" creationId="{B2BA3724-6589-944B-F892-AEF6960704EC}"/>
          </ac:spMkLst>
        </pc:spChg>
      </pc:sldChg>
      <pc:sldChg chg="delSp modSp">
        <pc:chgData name="NAVYASHREE BYREGOWDA" userId="S::n.byregowda@studenti.unina.it::c2c0e082-1a00-4e87-8595-17e3a2be8061" providerId="AD" clId="Web-{2DDF39D1-141D-E7C6-348E-4B289D3A11EE}" dt="2024-06-20T12:21:23.987" v="79" actId="20577"/>
        <pc:sldMkLst>
          <pc:docMk/>
          <pc:sldMk cId="1357782702" sldId="288"/>
        </pc:sldMkLst>
        <pc:spChg chg="mod">
          <ac:chgData name="NAVYASHREE BYREGOWDA" userId="S::n.byregowda@studenti.unina.it::c2c0e082-1a00-4e87-8595-17e3a2be8061" providerId="AD" clId="Web-{2DDF39D1-141D-E7C6-348E-4B289D3A11EE}" dt="2024-06-20T12:16:37.312" v="12" actId="14100"/>
          <ac:spMkLst>
            <pc:docMk/>
            <pc:sldMk cId="1357782702" sldId="288"/>
            <ac:spMk id="2" creationId="{C7C3B5F3-7F23-400B-457A-07743C0BCDE8}"/>
          </ac:spMkLst>
        </pc:spChg>
        <pc:spChg chg="mod">
          <ac:chgData name="NAVYASHREE BYREGOWDA" userId="S::n.byregowda@studenti.unina.it::c2c0e082-1a00-4e87-8595-17e3a2be8061" providerId="AD" clId="Web-{2DDF39D1-141D-E7C6-348E-4B289D3A11EE}" dt="2024-06-20T12:21:01.095" v="73" actId="14100"/>
          <ac:spMkLst>
            <pc:docMk/>
            <pc:sldMk cId="1357782702" sldId="288"/>
            <ac:spMk id="6" creationId="{5F7B23EA-54F2-A008-F595-AC2602DA3A5D}"/>
          </ac:spMkLst>
        </pc:spChg>
        <pc:spChg chg="del mod">
          <ac:chgData name="NAVYASHREE BYREGOWDA" userId="S::n.byregowda@studenti.unina.it::c2c0e082-1a00-4e87-8595-17e3a2be8061" providerId="AD" clId="Web-{2DDF39D1-141D-E7C6-348E-4B289D3A11EE}" dt="2024-06-20T12:17:16.830" v="21"/>
          <ac:spMkLst>
            <pc:docMk/>
            <pc:sldMk cId="1357782702" sldId="288"/>
            <ac:spMk id="8" creationId="{A0ECD096-A926-BFEE-5F6D-FFC0F56BEAED}"/>
          </ac:spMkLst>
        </pc:spChg>
        <pc:spChg chg="mod">
          <ac:chgData name="NAVYASHREE BYREGOWDA" userId="S::n.byregowda@studenti.unina.it::c2c0e082-1a00-4e87-8595-17e3a2be8061" providerId="AD" clId="Web-{2DDF39D1-141D-E7C6-348E-4B289D3A11EE}" dt="2024-06-20T12:21:09.408" v="74" actId="1076"/>
          <ac:spMkLst>
            <pc:docMk/>
            <pc:sldMk cId="1357782702" sldId="288"/>
            <ac:spMk id="10" creationId="{9EC80BBA-AC27-B408-4AEF-F930BADB91B6}"/>
          </ac:spMkLst>
        </pc:spChg>
        <pc:spChg chg="mod">
          <ac:chgData name="NAVYASHREE BYREGOWDA" userId="S::n.byregowda@studenti.unina.it::c2c0e082-1a00-4e87-8595-17e3a2be8061" providerId="AD" clId="Web-{2DDF39D1-141D-E7C6-348E-4B289D3A11EE}" dt="2024-06-20T12:21:23.987" v="79" actId="20577"/>
          <ac:spMkLst>
            <pc:docMk/>
            <pc:sldMk cId="1357782702" sldId="288"/>
            <ac:spMk id="12" creationId="{FC8F8C6F-C5EC-330E-D8EC-F4C51AA93163}"/>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EE215C-B2A4-4E83-AA78-179B8EDDD128}"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0300C2-0877-49A3-93C0-E0EDF46E4A07}">
      <dgm:prSet/>
      <dgm:spPr/>
      <dgm:t>
        <a:bodyPr/>
        <a:lstStyle/>
        <a:p>
          <a:pPr rtl="0">
            <a:lnSpc>
              <a:spcPct val="100000"/>
            </a:lnSpc>
          </a:pPr>
          <a:r>
            <a:rPr lang="en-US"/>
            <a:t>Data Understanding</a:t>
          </a:r>
          <a:r>
            <a:rPr lang="en-US">
              <a:latin typeface="Aptos Display" panose="02110004020202020204"/>
            </a:rPr>
            <a:t>/ </a:t>
          </a:r>
          <a:r>
            <a:rPr lang="en-US"/>
            <a:t>Overview</a:t>
          </a:r>
          <a:endParaRPr lang="en-US">
            <a:latin typeface="Aptos Display" panose="02110004020202020204"/>
          </a:endParaRPr>
        </a:p>
      </dgm:t>
    </dgm:pt>
    <dgm:pt modelId="{1A11FCA8-2C96-40EF-B520-C9171B08436F}" type="parTrans" cxnId="{AEA11C2D-CDAE-4BD9-809E-3500E8FCCA87}">
      <dgm:prSet/>
      <dgm:spPr/>
      <dgm:t>
        <a:bodyPr/>
        <a:lstStyle/>
        <a:p>
          <a:endParaRPr lang="en-US"/>
        </a:p>
      </dgm:t>
    </dgm:pt>
    <dgm:pt modelId="{AC2A9664-36B6-46C2-AAFF-E153D2A9563C}" type="sibTrans" cxnId="{AEA11C2D-CDAE-4BD9-809E-3500E8FCCA87}">
      <dgm:prSet/>
      <dgm:spPr/>
      <dgm:t>
        <a:bodyPr/>
        <a:lstStyle/>
        <a:p>
          <a:endParaRPr lang="en-US"/>
        </a:p>
      </dgm:t>
    </dgm:pt>
    <dgm:pt modelId="{31132624-FD63-46D7-8C19-24DBC32654FE}">
      <dgm:prSet/>
      <dgm:spPr/>
      <dgm:t>
        <a:bodyPr/>
        <a:lstStyle/>
        <a:p>
          <a:pPr rtl="0">
            <a:lnSpc>
              <a:spcPct val="100000"/>
            </a:lnSpc>
          </a:pPr>
          <a:r>
            <a:rPr lang="en-US">
              <a:latin typeface="Aptos Display" panose="02110004020202020204"/>
            </a:rPr>
            <a:t>Data Pre-Processing</a:t>
          </a:r>
          <a:r>
            <a:rPr lang="en-US"/>
            <a:t> and Data Cleaning</a:t>
          </a:r>
        </a:p>
      </dgm:t>
    </dgm:pt>
    <dgm:pt modelId="{BDAA9743-EDD0-4369-B403-2AAB6F6BCD72}" type="parTrans" cxnId="{13C6E5EE-1C19-4B5A-8FB1-1B2EFF9EC69B}">
      <dgm:prSet/>
      <dgm:spPr/>
      <dgm:t>
        <a:bodyPr/>
        <a:lstStyle/>
        <a:p>
          <a:endParaRPr lang="en-US"/>
        </a:p>
      </dgm:t>
    </dgm:pt>
    <dgm:pt modelId="{C39CC429-8417-4756-9EEF-3D0AF05C8AD5}" type="sibTrans" cxnId="{13C6E5EE-1C19-4B5A-8FB1-1B2EFF9EC69B}">
      <dgm:prSet/>
      <dgm:spPr/>
      <dgm:t>
        <a:bodyPr/>
        <a:lstStyle/>
        <a:p>
          <a:endParaRPr lang="en-US"/>
        </a:p>
      </dgm:t>
    </dgm:pt>
    <dgm:pt modelId="{600EEF51-5474-4CDA-86BA-8311432F0640}">
      <dgm:prSet/>
      <dgm:spPr/>
      <dgm:t>
        <a:bodyPr/>
        <a:lstStyle/>
        <a:p>
          <a:pPr>
            <a:lnSpc>
              <a:spcPct val="100000"/>
            </a:lnSpc>
          </a:pPr>
          <a:r>
            <a:rPr lang="en-US"/>
            <a:t>Exploratory Data Analysis (EDA)</a:t>
          </a:r>
        </a:p>
      </dgm:t>
    </dgm:pt>
    <dgm:pt modelId="{0C2AD591-5D7D-4D17-87E8-38C264476A76}" type="parTrans" cxnId="{35B40BAC-C35D-4A17-8304-807DF133A4CA}">
      <dgm:prSet/>
      <dgm:spPr/>
      <dgm:t>
        <a:bodyPr/>
        <a:lstStyle/>
        <a:p>
          <a:endParaRPr lang="en-US"/>
        </a:p>
      </dgm:t>
    </dgm:pt>
    <dgm:pt modelId="{ABA5432E-4BBA-4A7D-BAEE-961E34E51ED0}" type="sibTrans" cxnId="{35B40BAC-C35D-4A17-8304-807DF133A4CA}">
      <dgm:prSet/>
      <dgm:spPr/>
      <dgm:t>
        <a:bodyPr/>
        <a:lstStyle/>
        <a:p>
          <a:endParaRPr lang="en-US"/>
        </a:p>
      </dgm:t>
    </dgm:pt>
    <dgm:pt modelId="{56C39E4C-867D-4510-9702-8E7D11898579}">
      <dgm:prSet phldr="0"/>
      <dgm:spPr/>
      <dgm:t>
        <a:bodyPr/>
        <a:lstStyle/>
        <a:p>
          <a:pPr>
            <a:lnSpc>
              <a:spcPct val="100000"/>
            </a:lnSpc>
          </a:pPr>
          <a:r>
            <a:rPr lang="en-US">
              <a:latin typeface="Aptos Display" panose="02110004020202020204"/>
            </a:rPr>
            <a:t> Data Modelling</a:t>
          </a:r>
          <a:endParaRPr lang="en-US"/>
        </a:p>
      </dgm:t>
    </dgm:pt>
    <dgm:pt modelId="{11749C9D-BD20-4C68-9C67-4E845435CA8A}" type="parTrans" cxnId="{0ADFA159-8C03-47E7-8D2E-080BC2FB9170}">
      <dgm:prSet/>
      <dgm:spPr/>
      <dgm:t>
        <a:bodyPr/>
        <a:lstStyle/>
        <a:p>
          <a:endParaRPr lang="en-US"/>
        </a:p>
      </dgm:t>
    </dgm:pt>
    <dgm:pt modelId="{0587AA8B-B5F2-41A9-B0DE-50985FF46172}" type="sibTrans" cxnId="{0ADFA159-8C03-47E7-8D2E-080BC2FB9170}">
      <dgm:prSet/>
      <dgm:spPr/>
      <dgm:t>
        <a:bodyPr/>
        <a:lstStyle/>
        <a:p>
          <a:endParaRPr lang="en-US"/>
        </a:p>
      </dgm:t>
    </dgm:pt>
    <dgm:pt modelId="{68B7373F-D922-4A29-B1CD-5561D83CA40D}">
      <dgm:prSet/>
      <dgm:spPr/>
      <dgm:t>
        <a:bodyPr/>
        <a:lstStyle/>
        <a:p>
          <a:pPr>
            <a:lnSpc>
              <a:spcPct val="100000"/>
            </a:lnSpc>
          </a:pPr>
          <a:r>
            <a:rPr lang="en-US"/>
            <a:t>Conclusion</a:t>
          </a:r>
        </a:p>
      </dgm:t>
    </dgm:pt>
    <dgm:pt modelId="{45471409-149F-474C-8B0A-7321B0400E57}" type="parTrans" cxnId="{8FA5DC1C-8CED-4A73-98EB-178D5FACA38B}">
      <dgm:prSet/>
      <dgm:spPr/>
      <dgm:t>
        <a:bodyPr/>
        <a:lstStyle/>
        <a:p>
          <a:endParaRPr lang="en-US"/>
        </a:p>
      </dgm:t>
    </dgm:pt>
    <dgm:pt modelId="{CDB92CDA-3CEA-47B8-B823-D2FA41A52A7D}" type="sibTrans" cxnId="{8FA5DC1C-8CED-4A73-98EB-178D5FACA38B}">
      <dgm:prSet/>
      <dgm:spPr/>
      <dgm:t>
        <a:bodyPr/>
        <a:lstStyle/>
        <a:p>
          <a:endParaRPr lang="en-US"/>
        </a:p>
      </dgm:t>
    </dgm:pt>
    <dgm:pt modelId="{8E2B51B7-0968-4182-BB60-5E23F277B3B1}" type="pres">
      <dgm:prSet presAssocID="{3EEE215C-B2A4-4E83-AA78-179B8EDDD128}" presName="root" presStyleCnt="0">
        <dgm:presLayoutVars>
          <dgm:dir/>
          <dgm:resizeHandles val="exact"/>
        </dgm:presLayoutVars>
      </dgm:prSet>
      <dgm:spPr/>
    </dgm:pt>
    <dgm:pt modelId="{414578EF-D15D-4AA4-9F68-E423475E2AD0}" type="pres">
      <dgm:prSet presAssocID="{660300C2-0877-49A3-93C0-E0EDF46E4A07}" presName="compNode" presStyleCnt="0"/>
      <dgm:spPr/>
    </dgm:pt>
    <dgm:pt modelId="{4D684144-9E32-4575-9878-793F81E0C882}" type="pres">
      <dgm:prSet presAssocID="{660300C2-0877-49A3-93C0-E0EDF46E4A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4B63193-CEDF-409F-9D4E-A19870332903}" type="pres">
      <dgm:prSet presAssocID="{660300C2-0877-49A3-93C0-E0EDF46E4A07}" presName="spaceRect" presStyleCnt="0"/>
      <dgm:spPr/>
    </dgm:pt>
    <dgm:pt modelId="{1453F6C5-FFF6-4FA8-B5BF-853E32F102C4}" type="pres">
      <dgm:prSet presAssocID="{660300C2-0877-49A3-93C0-E0EDF46E4A07}" presName="textRect" presStyleLbl="revTx" presStyleIdx="0" presStyleCnt="5">
        <dgm:presLayoutVars>
          <dgm:chMax val="1"/>
          <dgm:chPref val="1"/>
        </dgm:presLayoutVars>
      </dgm:prSet>
      <dgm:spPr/>
    </dgm:pt>
    <dgm:pt modelId="{92705CC1-211C-466E-956B-34A2154909C9}" type="pres">
      <dgm:prSet presAssocID="{AC2A9664-36B6-46C2-AAFF-E153D2A9563C}" presName="sibTrans" presStyleCnt="0"/>
      <dgm:spPr/>
    </dgm:pt>
    <dgm:pt modelId="{FE77F3BB-68BD-4B46-BC99-13FC77B62251}" type="pres">
      <dgm:prSet presAssocID="{31132624-FD63-46D7-8C19-24DBC32654FE}" presName="compNode" presStyleCnt="0"/>
      <dgm:spPr/>
    </dgm:pt>
    <dgm:pt modelId="{7D1A1A82-60DD-43D6-B03A-99E51620E900}" type="pres">
      <dgm:prSet presAssocID="{31132624-FD63-46D7-8C19-24DBC32654F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22F9195F-7115-4AFD-B261-D355B55D9726}" type="pres">
      <dgm:prSet presAssocID="{31132624-FD63-46D7-8C19-24DBC32654FE}" presName="spaceRect" presStyleCnt="0"/>
      <dgm:spPr/>
    </dgm:pt>
    <dgm:pt modelId="{1C73D5E5-CCD3-4A27-94C4-E869C799B962}" type="pres">
      <dgm:prSet presAssocID="{31132624-FD63-46D7-8C19-24DBC32654FE}" presName="textRect" presStyleLbl="revTx" presStyleIdx="1" presStyleCnt="5">
        <dgm:presLayoutVars>
          <dgm:chMax val="1"/>
          <dgm:chPref val="1"/>
        </dgm:presLayoutVars>
      </dgm:prSet>
      <dgm:spPr/>
    </dgm:pt>
    <dgm:pt modelId="{6A4C8692-C471-4583-B639-D3B61945EA48}" type="pres">
      <dgm:prSet presAssocID="{C39CC429-8417-4756-9EEF-3D0AF05C8AD5}" presName="sibTrans" presStyleCnt="0"/>
      <dgm:spPr/>
    </dgm:pt>
    <dgm:pt modelId="{47151DE1-3BEB-4682-8854-9AEB0E66E3FE}" type="pres">
      <dgm:prSet presAssocID="{600EEF51-5474-4CDA-86BA-8311432F0640}" presName="compNode" presStyleCnt="0"/>
      <dgm:spPr/>
    </dgm:pt>
    <dgm:pt modelId="{F694565A-C6A5-4441-AF85-58DBEE48A85F}" type="pres">
      <dgm:prSet presAssocID="{600EEF51-5474-4CDA-86BA-8311432F064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7584395-AD20-4E2E-BC2C-8624AB9C4720}" type="pres">
      <dgm:prSet presAssocID="{600EEF51-5474-4CDA-86BA-8311432F0640}" presName="spaceRect" presStyleCnt="0"/>
      <dgm:spPr/>
    </dgm:pt>
    <dgm:pt modelId="{10ED9D80-8E99-4507-9507-CF23AE55A1AC}" type="pres">
      <dgm:prSet presAssocID="{600EEF51-5474-4CDA-86BA-8311432F0640}" presName="textRect" presStyleLbl="revTx" presStyleIdx="2" presStyleCnt="5">
        <dgm:presLayoutVars>
          <dgm:chMax val="1"/>
          <dgm:chPref val="1"/>
        </dgm:presLayoutVars>
      </dgm:prSet>
      <dgm:spPr/>
    </dgm:pt>
    <dgm:pt modelId="{1099299D-3E2E-4DAA-BFD9-3B9020BA6993}" type="pres">
      <dgm:prSet presAssocID="{ABA5432E-4BBA-4A7D-BAEE-961E34E51ED0}" presName="sibTrans" presStyleCnt="0"/>
      <dgm:spPr/>
    </dgm:pt>
    <dgm:pt modelId="{2E8C7E30-937A-4609-A0C1-F75A1A872386}" type="pres">
      <dgm:prSet presAssocID="{56C39E4C-867D-4510-9702-8E7D11898579}" presName="compNode" presStyleCnt="0"/>
      <dgm:spPr/>
    </dgm:pt>
    <dgm:pt modelId="{5DEA44D5-082E-4446-9D82-BEBDE344CF5C}" type="pres">
      <dgm:prSet presAssocID="{56C39E4C-867D-4510-9702-8E7D118985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426F0265-28AD-4CE8-8655-1C092D640B2B}" type="pres">
      <dgm:prSet presAssocID="{56C39E4C-867D-4510-9702-8E7D11898579}" presName="spaceRect" presStyleCnt="0"/>
      <dgm:spPr/>
    </dgm:pt>
    <dgm:pt modelId="{9DE0C2E3-98E0-4B1F-8D92-E4DD187FD03A}" type="pres">
      <dgm:prSet presAssocID="{56C39E4C-867D-4510-9702-8E7D11898579}" presName="textRect" presStyleLbl="revTx" presStyleIdx="3" presStyleCnt="5">
        <dgm:presLayoutVars>
          <dgm:chMax val="1"/>
          <dgm:chPref val="1"/>
        </dgm:presLayoutVars>
      </dgm:prSet>
      <dgm:spPr/>
    </dgm:pt>
    <dgm:pt modelId="{3B8C475E-E4C5-458D-95B3-CD0F383FCDB5}" type="pres">
      <dgm:prSet presAssocID="{0587AA8B-B5F2-41A9-B0DE-50985FF46172}" presName="sibTrans" presStyleCnt="0"/>
      <dgm:spPr/>
    </dgm:pt>
    <dgm:pt modelId="{9A492528-5804-4C32-85E7-A67CE6184745}" type="pres">
      <dgm:prSet presAssocID="{68B7373F-D922-4A29-B1CD-5561D83CA40D}" presName="compNode" presStyleCnt="0"/>
      <dgm:spPr/>
    </dgm:pt>
    <dgm:pt modelId="{21D7634A-1F0B-4AE8-AD6D-5C1DC190430A}" type="pres">
      <dgm:prSet presAssocID="{68B7373F-D922-4A29-B1CD-5561D83CA4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21BC604E-03AF-4946-B988-88CC6F0CD5B0}" type="pres">
      <dgm:prSet presAssocID="{68B7373F-D922-4A29-B1CD-5561D83CA40D}" presName="spaceRect" presStyleCnt="0"/>
      <dgm:spPr/>
    </dgm:pt>
    <dgm:pt modelId="{C6112D72-5077-477F-9806-BA4CDE0ADAB3}" type="pres">
      <dgm:prSet presAssocID="{68B7373F-D922-4A29-B1CD-5561D83CA40D}" presName="textRect" presStyleLbl="revTx" presStyleIdx="4" presStyleCnt="5">
        <dgm:presLayoutVars>
          <dgm:chMax val="1"/>
          <dgm:chPref val="1"/>
        </dgm:presLayoutVars>
      </dgm:prSet>
      <dgm:spPr/>
    </dgm:pt>
  </dgm:ptLst>
  <dgm:cxnLst>
    <dgm:cxn modelId="{DE5DC503-3EE4-473A-B7CF-750A2A9AEE54}" type="presOf" srcId="{68B7373F-D922-4A29-B1CD-5561D83CA40D}" destId="{C6112D72-5077-477F-9806-BA4CDE0ADAB3}" srcOrd="0" destOrd="0" presId="urn:microsoft.com/office/officeart/2018/2/layout/IconLabelList"/>
    <dgm:cxn modelId="{8FA5DC1C-8CED-4A73-98EB-178D5FACA38B}" srcId="{3EEE215C-B2A4-4E83-AA78-179B8EDDD128}" destId="{68B7373F-D922-4A29-B1CD-5561D83CA40D}" srcOrd="4" destOrd="0" parTransId="{45471409-149F-474C-8B0A-7321B0400E57}" sibTransId="{CDB92CDA-3CEA-47B8-B823-D2FA41A52A7D}"/>
    <dgm:cxn modelId="{AEA11C2D-CDAE-4BD9-809E-3500E8FCCA87}" srcId="{3EEE215C-B2A4-4E83-AA78-179B8EDDD128}" destId="{660300C2-0877-49A3-93C0-E0EDF46E4A07}" srcOrd="0" destOrd="0" parTransId="{1A11FCA8-2C96-40EF-B520-C9171B08436F}" sibTransId="{AC2A9664-36B6-46C2-AAFF-E153D2A9563C}"/>
    <dgm:cxn modelId="{DCE0F42F-838C-4E07-967C-7932C6F1FB2B}" type="presOf" srcId="{660300C2-0877-49A3-93C0-E0EDF46E4A07}" destId="{1453F6C5-FFF6-4FA8-B5BF-853E32F102C4}" srcOrd="0" destOrd="0" presId="urn:microsoft.com/office/officeart/2018/2/layout/IconLabelList"/>
    <dgm:cxn modelId="{2DA0133F-1098-4302-BEA9-1FCD5EDDA22D}" type="presOf" srcId="{3EEE215C-B2A4-4E83-AA78-179B8EDDD128}" destId="{8E2B51B7-0968-4182-BB60-5E23F277B3B1}" srcOrd="0" destOrd="0" presId="urn:microsoft.com/office/officeart/2018/2/layout/IconLabelList"/>
    <dgm:cxn modelId="{FBAA2A63-CA77-4B0E-80BB-ADFE234329AE}" type="presOf" srcId="{600EEF51-5474-4CDA-86BA-8311432F0640}" destId="{10ED9D80-8E99-4507-9507-CF23AE55A1AC}" srcOrd="0" destOrd="0" presId="urn:microsoft.com/office/officeart/2018/2/layout/IconLabelList"/>
    <dgm:cxn modelId="{0ADFA159-8C03-47E7-8D2E-080BC2FB9170}" srcId="{3EEE215C-B2A4-4E83-AA78-179B8EDDD128}" destId="{56C39E4C-867D-4510-9702-8E7D11898579}" srcOrd="3" destOrd="0" parTransId="{11749C9D-BD20-4C68-9C67-4E845435CA8A}" sibTransId="{0587AA8B-B5F2-41A9-B0DE-50985FF46172}"/>
    <dgm:cxn modelId="{A548A692-5CF1-4689-B8F3-ACD05D35CB69}" type="presOf" srcId="{56C39E4C-867D-4510-9702-8E7D11898579}" destId="{9DE0C2E3-98E0-4B1F-8D92-E4DD187FD03A}" srcOrd="0" destOrd="0" presId="urn:microsoft.com/office/officeart/2018/2/layout/IconLabelList"/>
    <dgm:cxn modelId="{35B40BAC-C35D-4A17-8304-807DF133A4CA}" srcId="{3EEE215C-B2A4-4E83-AA78-179B8EDDD128}" destId="{600EEF51-5474-4CDA-86BA-8311432F0640}" srcOrd="2" destOrd="0" parTransId="{0C2AD591-5D7D-4D17-87E8-38C264476A76}" sibTransId="{ABA5432E-4BBA-4A7D-BAEE-961E34E51ED0}"/>
    <dgm:cxn modelId="{13C6E5EE-1C19-4B5A-8FB1-1B2EFF9EC69B}" srcId="{3EEE215C-B2A4-4E83-AA78-179B8EDDD128}" destId="{31132624-FD63-46D7-8C19-24DBC32654FE}" srcOrd="1" destOrd="0" parTransId="{BDAA9743-EDD0-4369-B403-2AAB6F6BCD72}" sibTransId="{C39CC429-8417-4756-9EEF-3D0AF05C8AD5}"/>
    <dgm:cxn modelId="{98444CFC-8519-406B-805B-C87E4603CFE3}" type="presOf" srcId="{31132624-FD63-46D7-8C19-24DBC32654FE}" destId="{1C73D5E5-CCD3-4A27-94C4-E869C799B962}" srcOrd="0" destOrd="0" presId="urn:microsoft.com/office/officeart/2018/2/layout/IconLabelList"/>
    <dgm:cxn modelId="{5B2AB546-22AE-4E90-9B21-5131255F5554}" type="presParOf" srcId="{8E2B51B7-0968-4182-BB60-5E23F277B3B1}" destId="{414578EF-D15D-4AA4-9F68-E423475E2AD0}" srcOrd="0" destOrd="0" presId="urn:microsoft.com/office/officeart/2018/2/layout/IconLabelList"/>
    <dgm:cxn modelId="{BD124590-1BBF-4F7B-81CE-84A57831B039}" type="presParOf" srcId="{414578EF-D15D-4AA4-9F68-E423475E2AD0}" destId="{4D684144-9E32-4575-9878-793F81E0C882}" srcOrd="0" destOrd="0" presId="urn:microsoft.com/office/officeart/2018/2/layout/IconLabelList"/>
    <dgm:cxn modelId="{134A0307-9BAE-45BC-AE82-9CA14B244326}" type="presParOf" srcId="{414578EF-D15D-4AA4-9F68-E423475E2AD0}" destId="{54B63193-CEDF-409F-9D4E-A19870332903}" srcOrd="1" destOrd="0" presId="urn:microsoft.com/office/officeart/2018/2/layout/IconLabelList"/>
    <dgm:cxn modelId="{046C98B5-47CC-40CA-B57A-4645B3BFE5FC}" type="presParOf" srcId="{414578EF-D15D-4AA4-9F68-E423475E2AD0}" destId="{1453F6C5-FFF6-4FA8-B5BF-853E32F102C4}" srcOrd="2" destOrd="0" presId="urn:microsoft.com/office/officeart/2018/2/layout/IconLabelList"/>
    <dgm:cxn modelId="{49DB9D66-0FF7-4D69-802A-A0C7A7B62118}" type="presParOf" srcId="{8E2B51B7-0968-4182-BB60-5E23F277B3B1}" destId="{92705CC1-211C-466E-956B-34A2154909C9}" srcOrd="1" destOrd="0" presId="urn:microsoft.com/office/officeart/2018/2/layout/IconLabelList"/>
    <dgm:cxn modelId="{C21125B8-507A-4188-BC65-1A2F69C3A2AF}" type="presParOf" srcId="{8E2B51B7-0968-4182-BB60-5E23F277B3B1}" destId="{FE77F3BB-68BD-4B46-BC99-13FC77B62251}" srcOrd="2" destOrd="0" presId="urn:microsoft.com/office/officeart/2018/2/layout/IconLabelList"/>
    <dgm:cxn modelId="{FDE7A297-B80E-489E-B95E-DA72242489C4}" type="presParOf" srcId="{FE77F3BB-68BD-4B46-BC99-13FC77B62251}" destId="{7D1A1A82-60DD-43D6-B03A-99E51620E900}" srcOrd="0" destOrd="0" presId="urn:microsoft.com/office/officeart/2018/2/layout/IconLabelList"/>
    <dgm:cxn modelId="{BA147026-D99D-4ED9-A4EE-9EC55272118E}" type="presParOf" srcId="{FE77F3BB-68BD-4B46-BC99-13FC77B62251}" destId="{22F9195F-7115-4AFD-B261-D355B55D9726}" srcOrd="1" destOrd="0" presId="urn:microsoft.com/office/officeart/2018/2/layout/IconLabelList"/>
    <dgm:cxn modelId="{EC407D3A-ED86-4899-8CC0-36989D30589D}" type="presParOf" srcId="{FE77F3BB-68BD-4B46-BC99-13FC77B62251}" destId="{1C73D5E5-CCD3-4A27-94C4-E869C799B962}" srcOrd="2" destOrd="0" presId="urn:microsoft.com/office/officeart/2018/2/layout/IconLabelList"/>
    <dgm:cxn modelId="{94B51BE0-C3DA-42AD-AD20-FD4533D189EE}" type="presParOf" srcId="{8E2B51B7-0968-4182-BB60-5E23F277B3B1}" destId="{6A4C8692-C471-4583-B639-D3B61945EA48}" srcOrd="3" destOrd="0" presId="urn:microsoft.com/office/officeart/2018/2/layout/IconLabelList"/>
    <dgm:cxn modelId="{B529FF4D-AA2F-426D-80CF-0B32E5E18F9E}" type="presParOf" srcId="{8E2B51B7-0968-4182-BB60-5E23F277B3B1}" destId="{47151DE1-3BEB-4682-8854-9AEB0E66E3FE}" srcOrd="4" destOrd="0" presId="urn:microsoft.com/office/officeart/2018/2/layout/IconLabelList"/>
    <dgm:cxn modelId="{2381D466-4AA7-4755-8C5C-81FDC57A3898}" type="presParOf" srcId="{47151DE1-3BEB-4682-8854-9AEB0E66E3FE}" destId="{F694565A-C6A5-4441-AF85-58DBEE48A85F}" srcOrd="0" destOrd="0" presId="urn:microsoft.com/office/officeart/2018/2/layout/IconLabelList"/>
    <dgm:cxn modelId="{88F024A0-FA26-4629-9E6F-B639F7C56292}" type="presParOf" srcId="{47151DE1-3BEB-4682-8854-9AEB0E66E3FE}" destId="{57584395-AD20-4E2E-BC2C-8624AB9C4720}" srcOrd="1" destOrd="0" presId="urn:microsoft.com/office/officeart/2018/2/layout/IconLabelList"/>
    <dgm:cxn modelId="{AA57F02E-0AFB-4074-9F77-C06FE6656066}" type="presParOf" srcId="{47151DE1-3BEB-4682-8854-9AEB0E66E3FE}" destId="{10ED9D80-8E99-4507-9507-CF23AE55A1AC}" srcOrd="2" destOrd="0" presId="urn:microsoft.com/office/officeart/2018/2/layout/IconLabelList"/>
    <dgm:cxn modelId="{28B70147-BCA1-4B52-9067-308952BE5695}" type="presParOf" srcId="{8E2B51B7-0968-4182-BB60-5E23F277B3B1}" destId="{1099299D-3E2E-4DAA-BFD9-3B9020BA6993}" srcOrd="5" destOrd="0" presId="urn:microsoft.com/office/officeart/2018/2/layout/IconLabelList"/>
    <dgm:cxn modelId="{3EE01FD5-E972-43CB-A145-88CA6345EC7E}" type="presParOf" srcId="{8E2B51B7-0968-4182-BB60-5E23F277B3B1}" destId="{2E8C7E30-937A-4609-A0C1-F75A1A872386}" srcOrd="6" destOrd="0" presId="urn:microsoft.com/office/officeart/2018/2/layout/IconLabelList"/>
    <dgm:cxn modelId="{AF401810-5D1C-439E-AA10-C3E19E65CEED}" type="presParOf" srcId="{2E8C7E30-937A-4609-A0C1-F75A1A872386}" destId="{5DEA44D5-082E-4446-9D82-BEBDE344CF5C}" srcOrd="0" destOrd="0" presId="urn:microsoft.com/office/officeart/2018/2/layout/IconLabelList"/>
    <dgm:cxn modelId="{06D12316-2241-4CCB-9374-3B873BC7FC2A}" type="presParOf" srcId="{2E8C7E30-937A-4609-A0C1-F75A1A872386}" destId="{426F0265-28AD-4CE8-8655-1C092D640B2B}" srcOrd="1" destOrd="0" presId="urn:microsoft.com/office/officeart/2018/2/layout/IconLabelList"/>
    <dgm:cxn modelId="{0FB74F49-D5F7-4644-AB1D-42B94DEF5FAD}" type="presParOf" srcId="{2E8C7E30-937A-4609-A0C1-F75A1A872386}" destId="{9DE0C2E3-98E0-4B1F-8D92-E4DD187FD03A}" srcOrd="2" destOrd="0" presId="urn:microsoft.com/office/officeart/2018/2/layout/IconLabelList"/>
    <dgm:cxn modelId="{87D9A66F-0554-4DC1-8560-FBA089C8CA0F}" type="presParOf" srcId="{8E2B51B7-0968-4182-BB60-5E23F277B3B1}" destId="{3B8C475E-E4C5-458D-95B3-CD0F383FCDB5}" srcOrd="7" destOrd="0" presId="urn:microsoft.com/office/officeart/2018/2/layout/IconLabelList"/>
    <dgm:cxn modelId="{5EFBD04C-E675-4E43-98E0-C57986F9B5DB}" type="presParOf" srcId="{8E2B51B7-0968-4182-BB60-5E23F277B3B1}" destId="{9A492528-5804-4C32-85E7-A67CE6184745}" srcOrd="8" destOrd="0" presId="urn:microsoft.com/office/officeart/2018/2/layout/IconLabelList"/>
    <dgm:cxn modelId="{8DD29E96-DAE4-4F3E-AB38-CBF80D0633DD}" type="presParOf" srcId="{9A492528-5804-4C32-85E7-A67CE6184745}" destId="{21D7634A-1F0B-4AE8-AD6D-5C1DC190430A}" srcOrd="0" destOrd="0" presId="urn:microsoft.com/office/officeart/2018/2/layout/IconLabelList"/>
    <dgm:cxn modelId="{687B718A-2BCB-4DAA-B38E-B8930CD51B92}" type="presParOf" srcId="{9A492528-5804-4C32-85E7-A67CE6184745}" destId="{21BC604E-03AF-4946-B988-88CC6F0CD5B0}" srcOrd="1" destOrd="0" presId="urn:microsoft.com/office/officeart/2018/2/layout/IconLabelList"/>
    <dgm:cxn modelId="{8F420CDC-196B-4E2F-8900-9D2D3ECFB45B}" type="presParOf" srcId="{9A492528-5804-4C32-85E7-A67CE6184745}" destId="{C6112D72-5077-477F-9806-BA4CDE0ADAB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797802-6A30-44E2-84D8-2EEA3A37C33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26ABA89-E8C1-4E57-A1EA-CAA18D60CD96}">
      <dgm:prSet/>
      <dgm:spPr/>
      <dgm:t>
        <a:bodyPr/>
        <a:lstStyle/>
        <a:p>
          <a:r>
            <a:rPr lang="en-IN" b="1" i="0"/>
            <a:t>studentInfo.csv </a:t>
          </a:r>
          <a:r>
            <a:rPr lang="en-IN" b="0" i="0"/>
            <a:t>– This file contains demographic information about the students together with their results. File contains the following columns:</a:t>
          </a:r>
          <a:endParaRPr lang="en-US"/>
        </a:p>
      </dgm:t>
    </dgm:pt>
    <dgm:pt modelId="{0A8E1980-F31C-4458-862E-D32C11F66C1E}" type="parTrans" cxnId="{328E1448-7E2A-4C41-BFF2-F872A263E97A}">
      <dgm:prSet/>
      <dgm:spPr/>
      <dgm:t>
        <a:bodyPr/>
        <a:lstStyle/>
        <a:p>
          <a:endParaRPr lang="en-US"/>
        </a:p>
      </dgm:t>
    </dgm:pt>
    <dgm:pt modelId="{CD7CAAD1-A452-4B24-8920-F3CA785FD1EE}" type="sibTrans" cxnId="{328E1448-7E2A-4C41-BFF2-F872A263E97A}">
      <dgm:prSet/>
      <dgm:spPr/>
      <dgm:t>
        <a:bodyPr/>
        <a:lstStyle/>
        <a:p>
          <a:endParaRPr lang="en-US"/>
        </a:p>
      </dgm:t>
    </dgm:pt>
    <dgm:pt modelId="{80605A33-02B1-49CE-B44A-9C5291D24DD4}">
      <dgm:prSet/>
      <dgm:spPr/>
      <dgm:t>
        <a:bodyPr/>
        <a:lstStyle/>
        <a:p>
          <a:r>
            <a:rPr lang="en-IN" b="1" i="0" err="1"/>
            <a:t>code_module</a:t>
          </a:r>
          <a:r>
            <a:rPr lang="en-IN" b="0" i="0"/>
            <a:t> – an identification code for a module on which the student is registered.</a:t>
          </a:r>
          <a:endParaRPr lang="en-US"/>
        </a:p>
      </dgm:t>
    </dgm:pt>
    <dgm:pt modelId="{66367F47-6B6C-4FF3-9856-C7BF96447C6D}" type="parTrans" cxnId="{9DEA7667-C062-44EC-81C8-6553B5292FF8}">
      <dgm:prSet/>
      <dgm:spPr/>
      <dgm:t>
        <a:bodyPr/>
        <a:lstStyle/>
        <a:p>
          <a:endParaRPr lang="en-US"/>
        </a:p>
      </dgm:t>
    </dgm:pt>
    <dgm:pt modelId="{DB601E6E-957E-4906-AA5D-DD9EF1BB485F}" type="sibTrans" cxnId="{9DEA7667-C062-44EC-81C8-6553B5292FF8}">
      <dgm:prSet/>
      <dgm:spPr/>
      <dgm:t>
        <a:bodyPr/>
        <a:lstStyle/>
        <a:p>
          <a:endParaRPr lang="en-US"/>
        </a:p>
      </dgm:t>
    </dgm:pt>
    <dgm:pt modelId="{28AB1C51-D9DE-405B-A2C8-C7448514C545}">
      <dgm:prSet/>
      <dgm:spPr/>
      <dgm:t>
        <a:bodyPr/>
        <a:lstStyle/>
        <a:p>
          <a:r>
            <a:rPr lang="en-IN" b="1" i="0" err="1"/>
            <a:t>code_presentation</a:t>
          </a:r>
          <a:r>
            <a:rPr lang="en-IN" b="0" i="0"/>
            <a:t> - the identification code of the presentation during which the student is registered on the module.</a:t>
          </a:r>
          <a:endParaRPr lang="en-US"/>
        </a:p>
      </dgm:t>
    </dgm:pt>
    <dgm:pt modelId="{5E3267DA-796F-4A35-9D78-5B889573CB38}" type="parTrans" cxnId="{7CA70109-8822-4CBD-A576-6F43703C4FD6}">
      <dgm:prSet/>
      <dgm:spPr/>
      <dgm:t>
        <a:bodyPr/>
        <a:lstStyle/>
        <a:p>
          <a:endParaRPr lang="en-US"/>
        </a:p>
      </dgm:t>
    </dgm:pt>
    <dgm:pt modelId="{2B8DC018-4B22-4FB0-A7D5-BF2FACEFBD77}" type="sibTrans" cxnId="{7CA70109-8822-4CBD-A576-6F43703C4FD6}">
      <dgm:prSet/>
      <dgm:spPr/>
      <dgm:t>
        <a:bodyPr/>
        <a:lstStyle/>
        <a:p>
          <a:endParaRPr lang="en-US"/>
        </a:p>
      </dgm:t>
    </dgm:pt>
    <dgm:pt modelId="{0430621F-532A-4997-87D4-F2F20495A745}">
      <dgm:prSet/>
      <dgm:spPr/>
      <dgm:t>
        <a:bodyPr/>
        <a:lstStyle/>
        <a:p>
          <a:r>
            <a:rPr lang="en-IN" b="1" i="0" err="1"/>
            <a:t>id_student</a:t>
          </a:r>
          <a:r>
            <a:rPr lang="en-IN" b="0" i="0"/>
            <a:t> – a unique identification number for the student.</a:t>
          </a:r>
          <a:endParaRPr lang="en-US"/>
        </a:p>
      </dgm:t>
    </dgm:pt>
    <dgm:pt modelId="{8D6F1769-141A-41B1-89F0-4A758C438C62}" type="parTrans" cxnId="{7535199A-1D16-45F2-823C-EAFEA603DBB7}">
      <dgm:prSet/>
      <dgm:spPr/>
      <dgm:t>
        <a:bodyPr/>
        <a:lstStyle/>
        <a:p>
          <a:endParaRPr lang="en-US"/>
        </a:p>
      </dgm:t>
    </dgm:pt>
    <dgm:pt modelId="{84416E20-9A20-4EEF-BA47-87395A88BDDD}" type="sibTrans" cxnId="{7535199A-1D16-45F2-823C-EAFEA603DBB7}">
      <dgm:prSet/>
      <dgm:spPr/>
      <dgm:t>
        <a:bodyPr/>
        <a:lstStyle/>
        <a:p>
          <a:endParaRPr lang="en-US"/>
        </a:p>
      </dgm:t>
    </dgm:pt>
    <dgm:pt modelId="{3E35AEFA-6980-4FE4-B6E1-67B58C49B63C}">
      <dgm:prSet/>
      <dgm:spPr/>
      <dgm:t>
        <a:bodyPr/>
        <a:lstStyle/>
        <a:p>
          <a:r>
            <a:rPr lang="en-IN" b="1" i="0"/>
            <a:t>gender</a:t>
          </a:r>
          <a:r>
            <a:rPr lang="en-IN" b="0" i="0"/>
            <a:t> – the student’s gender.</a:t>
          </a:r>
          <a:endParaRPr lang="en-US"/>
        </a:p>
      </dgm:t>
    </dgm:pt>
    <dgm:pt modelId="{D940ADA2-B6BE-4AAD-9D62-1BF9F26363ED}" type="parTrans" cxnId="{8344AD39-04AE-4559-B882-984342529FE7}">
      <dgm:prSet/>
      <dgm:spPr/>
      <dgm:t>
        <a:bodyPr/>
        <a:lstStyle/>
        <a:p>
          <a:endParaRPr lang="en-US"/>
        </a:p>
      </dgm:t>
    </dgm:pt>
    <dgm:pt modelId="{2756A801-580A-42EA-B1B6-35046D6878A7}" type="sibTrans" cxnId="{8344AD39-04AE-4559-B882-984342529FE7}">
      <dgm:prSet/>
      <dgm:spPr/>
      <dgm:t>
        <a:bodyPr/>
        <a:lstStyle/>
        <a:p>
          <a:endParaRPr lang="en-US"/>
        </a:p>
      </dgm:t>
    </dgm:pt>
    <dgm:pt modelId="{7E0B3617-94EF-421F-ADF8-2CC591ECC04A}">
      <dgm:prSet/>
      <dgm:spPr/>
      <dgm:t>
        <a:bodyPr/>
        <a:lstStyle/>
        <a:p>
          <a:r>
            <a:rPr lang="en-IN" b="1" i="0"/>
            <a:t>region </a:t>
          </a:r>
          <a:r>
            <a:rPr lang="en-IN" b="0" i="0"/>
            <a:t>– identifies the geographic region, where the student lived while taking the module-presentation.</a:t>
          </a:r>
          <a:endParaRPr lang="en-US"/>
        </a:p>
      </dgm:t>
    </dgm:pt>
    <dgm:pt modelId="{0060C6A4-10E5-4274-8961-EF06E1BDDF5F}" type="parTrans" cxnId="{72D53069-4A8B-44A9-AE92-13F01E2B5195}">
      <dgm:prSet/>
      <dgm:spPr/>
      <dgm:t>
        <a:bodyPr/>
        <a:lstStyle/>
        <a:p>
          <a:endParaRPr lang="en-US"/>
        </a:p>
      </dgm:t>
    </dgm:pt>
    <dgm:pt modelId="{007E9CE5-785E-4B79-A44C-619124AEFFA8}" type="sibTrans" cxnId="{72D53069-4A8B-44A9-AE92-13F01E2B5195}">
      <dgm:prSet/>
      <dgm:spPr/>
      <dgm:t>
        <a:bodyPr/>
        <a:lstStyle/>
        <a:p>
          <a:endParaRPr lang="en-US"/>
        </a:p>
      </dgm:t>
    </dgm:pt>
    <dgm:pt modelId="{96FD7C53-8A89-49A0-9DC6-14F3FF65393E}">
      <dgm:prSet/>
      <dgm:spPr/>
      <dgm:t>
        <a:bodyPr/>
        <a:lstStyle/>
        <a:p>
          <a:r>
            <a:rPr lang="en-IN" b="1" i="0" err="1"/>
            <a:t>highest_education</a:t>
          </a:r>
          <a:r>
            <a:rPr lang="en-IN" b="0" i="0"/>
            <a:t> – highest student education level on entry to the module presentation.</a:t>
          </a:r>
          <a:endParaRPr lang="en-US"/>
        </a:p>
      </dgm:t>
    </dgm:pt>
    <dgm:pt modelId="{99A2A397-5A72-49FE-AA15-822EB16A1388}" type="parTrans" cxnId="{68255F06-2838-483C-8993-C08989592E17}">
      <dgm:prSet/>
      <dgm:spPr/>
      <dgm:t>
        <a:bodyPr/>
        <a:lstStyle/>
        <a:p>
          <a:endParaRPr lang="en-US"/>
        </a:p>
      </dgm:t>
    </dgm:pt>
    <dgm:pt modelId="{1914CC00-887E-4D8D-9A8D-376F423FE839}" type="sibTrans" cxnId="{68255F06-2838-483C-8993-C08989592E17}">
      <dgm:prSet/>
      <dgm:spPr/>
      <dgm:t>
        <a:bodyPr/>
        <a:lstStyle/>
        <a:p>
          <a:endParaRPr lang="en-US"/>
        </a:p>
      </dgm:t>
    </dgm:pt>
    <dgm:pt modelId="{E42F1F9D-E012-4589-979B-7210C622A037}">
      <dgm:prSet/>
      <dgm:spPr/>
      <dgm:t>
        <a:bodyPr/>
        <a:lstStyle/>
        <a:p>
          <a:r>
            <a:rPr lang="en-IN" b="1" err="1"/>
            <a:t>imd_band</a:t>
          </a:r>
          <a:r>
            <a:rPr lang="en-IN" b="0" i="0"/>
            <a:t> – specifies the Index of Multiple Depravation band of the place where the student lived during the module-presentation.</a:t>
          </a:r>
          <a:endParaRPr lang="en-US"/>
        </a:p>
      </dgm:t>
    </dgm:pt>
    <dgm:pt modelId="{86D047EA-4701-4141-A9DF-4884B9003073}" type="parTrans" cxnId="{0982435E-E9BB-40E2-9FBB-893404984123}">
      <dgm:prSet/>
      <dgm:spPr/>
      <dgm:t>
        <a:bodyPr/>
        <a:lstStyle/>
        <a:p>
          <a:endParaRPr lang="en-US"/>
        </a:p>
      </dgm:t>
    </dgm:pt>
    <dgm:pt modelId="{BA90C423-D2C8-417C-8391-0255AE65141F}" type="sibTrans" cxnId="{0982435E-E9BB-40E2-9FBB-893404984123}">
      <dgm:prSet/>
      <dgm:spPr/>
      <dgm:t>
        <a:bodyPr/>
        <a:lstStyle/>
        <a:p>
          <a:endParaRPr lang="en-US"/>
        </a:p>
      </dgm:t>
    </dgm:pt>
    <dgm:pt modelId="{57AF977A-7DD6-4C96-B79A-5E6FE6DC324C}">
      <dgm:prSet/>
      <dgm:spPr/>
      <dgm:t>
        <a:bodyPr/>
        <a:lstStyle/>
        <a:p>
          <a:r>
            <a:rPr lang="en-IN" b="1" i="0" err="1"/>
            <a:t>age_band</a:t>
          </a:r>
          <a:r>
            <a:rPr lang="en-IN" b="0" i="0"/>
            <a:t> – band of the student’s age.</a:t>
          </a:r>
          <a:endParaRPr lang="en-US"/>
        </a:p>
      </dgm:t>
    </dgm:pt>
    <dgm:pt modelId="{D012614C-5CA0-4F1B-81A2-C0F2773FFD26}" type="parTrans" cxnId="{CCB3149B-2183-4678-81A3-A408F150D3BD}">
      <dgm:prSet/>
      <dgm:spPr/>
      <dgm:t>
        <a:bodyPr/>
        <a:lstStyle/>
        <a:p>
          <a:endParaRPr lang="en-US"/>
        </a:p>
      </dgm:t>
    </dgm:pt>
    <dgm:pt modelId="{60EF2C9A-BB51-4FAD-AA2D-8289322C17A7}" type="sibTrans" cxnId="{CCB3149B-2183-4678-81A3-A408F150D3BD}">
      <dgm:prSet/>
      <dgm:spPr/>
      <dgm:t>
        <a:bodyPr/>
        <a:lstStyle/>
        <a:p>
          <a:endParaRPr lang="en-US"/>
        </a:p>
      </dgm:t>
    </dgm:pt>
    <dgm:pt modelId="{408B5F3C-0210-40AE-AEA9-B7C4E9BB9E77}">
      <dgm:prSet/>
      <dgm:spPr/>
      <dgm:t>
        <a:bodyPr/>
        <a:lstStyle/>
        <a:p>
          <a:r>
            <a:rPr lang="en-IN" b="1" i="0" err="1"/>
            <a:t>num_of_prev_attempts</a:t>
          </a:r>
          <a:r>
            <a:rPr lang="en-IN" b="0" i="0"/>
            <a:t> – the number times the student has attempted this module.</a:t>
          </a:r>
          <a:endParaRPr lang="en-US"/>
        </a:p>
      </dgm:t>
    </dgm:pt>
    <dgm:pt modelId="{9A778397-238D-4633-B93E-5B477C39F0BB}" type="parTrans" cxnId="{18AB4A21-5DF8-4B81-942D-8CF8544B42D4}">
      <dgm:prSet/>
      <dgm:spPr/>
      <dgm:t>
        <a:bodyPr/>
        <a:lstStyle/>
        <a:p>
          <a:endParaRPr lang="en-US"/>
        </a:p>
      </dgm:t>
    </dgm:pt>
    <dgm:pt modelId="{F42658A9-BF36-4138-9B04-BF1CE4196A4F}" type="sibTrans" cxnId="{18AB4A21-5DF8-4B81-942D-8CF8544B42D4}">
      <dgm:prSet/>
      <dgm:spPr/>
      <dgm:t>
        <a:bodyPr/>
        <a:lstStyle/>
        <a:p>
          <a:endParaRPr lang="en-US"/>
        </a:p>
      </dgm:t>
    </dgm:pt>
    <dgm:pt modelId="{0ED7BD59-46B1-4DF1-B0B5-F9EAD523822B}">
      <dgm:prSet/>
      <dgm:spPr/>
      <dgm:t>
        <a:bodyPr/>
        <a:lstStyle/>
        <a:p>
          <a:r>
            <a:rPr lang="en-IN" b="1" i="0" err="1"/>
            <a:t>studied_credits</a:t>
          </a:r>
          <a:r>
            <a:rPr lang="en-IN" b="0" i="0"/>
            <a:t> – the total number of credits for the modules the student is currently studying.</a:t>
          </a:r>
          <a:endParaRPr lang="en-US"/>
        </a:p>
      </dgm:t>
    </dgm:pt>
    <dgm:pt modelId="{9B3D845F-D09B-4C0A-B532-C9E6138028E1}" type="parTrans" cxnId="{FFEDA5DC-406A-47E3-8BA8-7983A9D7E528}">
      <dgm:prSet/>
      <dgm:spPr/>
      <dgm:t>
        <a:bodyPr/>
        <a:lstStyle/>
        <a:p>
          <a:endParaRPr lang="en-US"/>
        </a:p>
      </dgm:t>
    </dgm:pt>
    <dgm:pt modelId="{8CD5660C-85E3-449C-AFA4-9AF926D50A1E}" type="sibTrans" cxnId="{FFEDA5DC-406A-47E3-8BA8-7983A9D7E528}">
      <dgm:prSet/>
      <dgm:spPr/>
      <dgm:t>
        <a:bodyPr/>
        <a:lstStyle/>
        <a:p>
          <a:endParaRPr lang="en-US"/>
        </a:p>
      </dgm:t>
    </dgm:pt>
    <dgm:pt modelId="{05CE6EC4-BFB3-49A7-9846-0F7F6B8BF6C0}">
      <dgm:prSet/>
      <dgm:spPr/>
      <dgm:t>
        <a:bodyPr/>
        <a:lstStyle/>
        <a:p>
          <a:r>
            <a:rPr lang="en-IN" b="1" i="0"/>
            <a:t>disability </a:t>
          </a:r>
          <a:r>
            <a:rPr lang="en-IN" b="0" i="0"/>
            <a:t>– indicates whether the student has declared a disability.</a:t>
          </a:r>
          <a:endParaRPr lang="en-US"/>
        </a:p>
      </dgm:t>
    </dgm:pt>
    <dgm:pt modelId="{1FEDD689-C495-460A-B20B-418F2AAA17A1}" type="parTrans" cxnId="{5B737212-3DBF-41E4-8B1A-F90DE2C0A283}">
      <dgm:prSet/>
      <dgm:spPr/>
      <dgm:t>
        <a:bodyPr/>
        <a:lstStyle/>
        <a:p>
          <a:endParaRPr lang="en-US"/>
        </a:p>
      </dgm:t>
    </dgm:pt>
    <dgm:pt modelId="{6F22343F-0EA5-489B-8916-7EE395DD608C}" type="sibTrans" cxnId="{5B737212-3DBF-41E4-8B1A-F90DE2C0A283}">
      <dgm:prSet/>
      <dgm:spPr/>
      <dgm:t>
        <a:bodyPr/>
        <a:lstStyle/>
        <a:p>
          <a:endParaRPr lang="en-US"/>
        </a:p>
      </dgm:t>
    </dgm:pt>
    <dgm:pt modelId="{824F4541-8302-4170-8601-574FA7734A69}">
      <dgm:prSet/>
      <dgm:spPr/>
      <dgm:t>
        <a:bodyPr/>
        <a:lstStyle/>
        <a:p>
          <a:r>
            <a:rPr lang="en-IN" b="1" i="0" err="1"/>
            <a:t>final_result</a:t>
          </a:r>
          <a:r>
            <a:rPr lang="en-IN" b="0" i="0"/>
            <a:t> – student’s final result in the module-presentation.</a:t>
          </a:r>
          <a:endParaRPr lang="en-US"/>
        </a:p>
      </dgm:t>
    </dgm:pt>
    <dgm:pt modelId="{65939B45-A02B-4A4E-AB43-83402CB571BE}" type="parTrans" cxnId="{ECFEF1CD-145F-4A23-85D4-CA986322A806}">
      <dgm:prSet/>
      <dgm:spPr/>
      <dgm:t>
        <a:bodyPr/>
        <a:lstStyle/>
        <a:p>
          <a:endParaRPr lang="en-US"/>
        </a:p>
      </dgm:t>
    </dgm:pt>
    <dgm:pt modelId="{6E53DA6E-E088-458A-A8CF-4317476921D7}" type="sibTrans" cxnId="{ECFEF1CD-145F-4A23-85D4-CA986322A806}">
      <dgm:prSet/>
      <dgm:spPr/>
      <dgm:t>
        <a:bodyPr/>
        <a:lstStyle/>
        <a:p>
          <a:endParaRPr lang="en-US"/>
        </a:p>
      </dgm:t>
    </dgm:pt>
    <dgm:pt modelId="{7680BDFE-2E96-4E0A-B430-31E71AC296D0}">
      <dgm:prSet/>
      <dgm:spPr/>
      <dgm:t>
        <a:bodyPr/>
        <a:lstStyle/>
        <a:p>
          <a:r>
            <a:rPr lang="en-IN" b="1"/>
            <a:t>courses.csv – </a:t>
          </a:r>
          <a:r>
            <a:rPr lang="en-IN"/>
            <a:t>File contains the list of all available modules and their details. The columns are:</a:t>
          </a:r>
          <a:endParaRPr lang="en-US"/>
        </a:p>
      </dgm:t>
    </dgm:pt>
    <dgm:pt modelId="{198925FF-5D63-48FF-BCB5-C0135D7509D9}" type="parTrans" cxnId="{E4B35C5A-3B5A-4A56-A3F3-A005910BAE12}">
      <dgm:prSet/>
      <dgm:spPr/>
      <dgm:t>
        <a:bodyPr/>
        <a:lstStyle/>
        <a:p>
          <a:endParaRPr lang="en-US"/>
        </a:p>
      </dgm:t>
    </dgm:pt>
    <dgm:pt modelId="{959304BA-CF18-41E2-BBE8-0B89309ECED2}" type="sibTrans" cxnId="{E4B35C5A-3B5A-4A56-A3F3-A005910BAE12}">
      <dgm:prSet/>
      <dgm:spPr/>
      <dgm:t>
        <a:bodyPr/>
        <a:lstStyle/>
        <a:p>
          <a:endParaRPr lang="en-US"/>
        </a:p>
      </dgm:t>
    </dgm:pt>
    <dgm:pt modelId="{6428704F-B6CF-422F-88C7-D3BDDF1EAF11}">
      <dgm:prSet/>
      <dgm:spPr/>
      <dgm:t>
        <a:bodyPr/>
        <a:lstStyle/>
        <a:p>
          <a:r>
            <a:rPr lang="en-IN" b="1" err="1"/>
            <a:t>code_module</a:t>
          </a:r>
          <a:r>
            <a:rPr lang="en-IN"/>
            <a:t> – code name of the module, which serves as the identifier.</a:t>
          </a:r>
          <a:endParaRPr lang="en-US"/>
        </a:p>
      </dgm:t>
    </dgm:pt>
    <dgm:pt modelId="{E4FBEE86-BC75-4A72-B931-1582CE64417D}" type="parTrans" cxnId="{34A3D1AE-C798-4A2C-A039-8380FCB8A38B}">
      <dgm:prSet/>
      <dgm:spPr/>
      <dgm:t>
        <a:bodyPr/>
        <a:lstStyle/>
        <a:p>
          <a:endParaRPr lang="en-US"/>
        </a:p>
      </dgm:t>
    </dgm:pt>
    <dgm:pt modelId="{F4D00A76-14F9-4F5E-9E0F-7016997B4EC7}" type="sibTrans" cxnId="{34A3D1AE-C798-4A2C-A039-8380FCB8A38B}">
      <dgm:prSet/>
      <dgm:spPr/>
      <dgm:t>
        <a:bodyPr/>
        <a:lstStyle/>
        <a:p>
          <a:endParaRPr lang="en-US"/>
        </a:p>
      </dgm:t>
    </dgm:pt>
    <dgm:pt modelId="{2B426AA7-CE6A-4363-A726-172EFC1C20C9}">
      <dgm:prSet/>
      <dgm:spPr/>
      <dgm:t>
        <a:bodyPr/>
        <a:lstStyle/>
        <a:p>
          <a:r>
            <a:rPr lang="en-IN" b="1" err="1"/>
            <a:t>code_presentation</a:t>
          </a:r>
          <a:r>
            <a:rPr lang="en-IN"/>
            <a:t> – code name of the presentation. It consists of the year and “B” for the presentation starting in February and “J” for the presentation starting in October.</a:t>
          </a:r>
          <a:endParaRPr lang="en-US"/>
        </a:p>
      </dgm:t>
    </dgm:pt>
    <dgm:pt modelId="{C71E9DAD-64FC-4E51-9798-385FC44A10EC}" type="parTrans" cxnId="{EC0BE161-04C9-4089-8EE3-3EE12D103AAA}">
      <dgm:prSet/>
      <dgm:spPr/>
      <dgm:t>
        <a:bodyPr/>
        <a:lstStyle/>
        <a:p>
          <a:endParaRPr lang="en-US"/>
        </a:p>
      </dgm:t>
    </dgm:pt>
    <dgm:pt modelId="{DF08B42C-460C-4A25-AB4C-BCAB3F7A7CBF}" type="sibTrans" cxnId="{EC0BE161-04C9-4089-8EE3-3EE12D103AAA}">
      <dgm:prSet/>
      <dgm:spPr/>
      <dgm:t>
        <a:bodyPr/>
        <a:lstStyle/>
        <a:p>
          <a:endParaRPr lang="en-US"/>
        </a:p>
      </dgm:t>
    </dgm:pt>
    <dgm:pt modelId="{D4D4C5AD-971E-4FD9-8FDE-D6026D0208CA}">
      <dgm:prSet/>
      <dgm:spPr/>
      <dgm:t>
        <a:bodyPr/>
        <a:lstStyle/>
        <a:p>
          <a:r>
            <a:rPr lang="en-IN" b="1"/>
            <a:t>length </a:t>
          </a:r>
          <a:r>
            <a:rPr lang="en-IN"/>
            <a:t>- length of the module-presentation in days.</a:t>
          </a:r>
          <a:endParaRPr lang="en-US"/>
        </a:p>
      </dgm:t>
    </dgm:pt>
    <dgm:pt modelId="{4F400E55-356A-47F3-9264-C59729B44395}" type="parTrans" cxnId="{7A10211F-1D03-4453-8792-24678D78EE3F}">
      <dgm:prSet/>
      <dgm:spPr/>
      <dgm:t>
        <a:bodyPr/>
        <a:lstStyle/>
        <a:p>
          <a:endParaRPr lang="en-US"/>
        </a:p>
      </dgm:t>
    </dgm:pt>
    <dgm:pt modelId="{B2E4B530-E930-4BEC-8A39-ADE278AACEDC}" type="sibTrans" cxnId="{7A10211F-1D03-4453-8792-24678D78EE3F}">
      <dgm:prSet/>
      <dgm:spPr/>
      <dgm:t>
        <a:bodyPr/>
        <a:lstStyle/>
        <a:p>
          <a:endParaRPr lang="en-US"/>
        </a:p>
      </dgm:t>
    </dgm:pt>
    <dgm:pt modelId="{FC28A6B6-E81F-4E29-81EB-12E7E7E274C5}">
      <dgm:prSet phldr="0"/>
      <dgm:spPr/>
      <dgm:t>
        <a:bodyPr/>
        <a:lstStyle/>
        <a:p>
          <a:endParaRPr lang="en-IN" b="0">
            <a:latin typeface="Aptos Display" panose="02110004020202020204"/>
          </a:endParaRPr>
        </a:p>
      </dgm:t>
    </dgm:pt>
    <dgm:pt modelId="{58EDC443-61B8-4E9B-84C0-9E48714511D5}" type="parTrans" cxnId="{63968E92-76EA-4912-BC3D-E531214FFD68}">
      <dgm:prSet/>
      <dgm:spPr/>
    </dgm:pt>
    <dgm:pt modelId="{5A8DDB8C-BDCE-4FB8-B8CA-3EA70DA6BC93}" type="sibTrans" cxnId="{63968E92-76EA-4912-BC3D-E531214FFD68}">
      <dgm:prSet/>
      <dgm:spPr/>
    </dgm:pt>
    <dgm:pt modelId="{EDEF98CD-2D16-4419-9227-3F9BB542F96F}" type="pres">
      <dgm:prSet presAssocID="{88797802-6A30-44E2-84D8-2EEA3A37C334}" presName="linear" presStyleCnt="0">
        <dgm:presLayoutVars>
          <dgm:animLvl val="lvl"/>
          <dgm:resizeHandles val="exact"/>
        </dgm:presLayoutVars>
      </dgm:prSet>
      <dgm:spPr/>
    </dgm:pt>
    <dgm:pt modelId="{AF08DB41-6F89-47FE-ADBA-768A4E21C2A2}" type="pres">
      <dgm:prSet presAssocID="{B26ABA89-E8C1-4E57-A1EA-CAA18D60CD96}" presName="parentText" presStyleLbl="node1" presStyleIdx="0" presStyleCnt="2">
        <dgm:presLayoutVars>
          <dgm:chMax val="0"/>
          <dgm:bulletEnabled val="1"/>
        </dgm:presLayoutVars>
      </dgm:prSet>
      <dgm:spPr/>
    </dgm:pt>
    <dgm:pt modelId="{F5CA2E47-9926-4177-B5FB-D00E5B993162}" type="pres">
      <dgm:prSet presAssocID="{B26ABA89-E8C1-4E57-A1EA-CAA18D60CD96}" presName="childText" presStyleLbl="revTx" presStyleIdx="0" presStyleCnt="2">
        <dgm:presLayoutVars>
          <dgm:bulletEnabled val="1"/>
        </dgm:presLayoutVars>
      </dgm:prSet>
      <dgm:spPr/>
    </dgm:pt>
    <dgm:pt modelId="{61DDF26E-809C-482C-9E59-A59D7FDEC31B}" type="pres">
      <dgm:prSet presAssocID="{7680BDFE-2E96-4E0A-B430-31E71AC296D0}" presName="parentText" presStyleLbl="node1" presStyleIdx="1" presStyleCnt="2">
        <dgm:presLayoutVars>
          <dgm:chMax val="0"/>
          <dgm:bulletEnabled val="1"/>
        </dgm:presLayoutVars>
      </dgm:prSet>
      <dgm:spPr/>
    </dgm:pt>
    <dgm:pt modelId="{04566693-D7EC-4942-83C9-541D0968EF92}" type="pres">
      <dgm:prSet presAssocID="{7680BDFE-2E96-4E0A-B430-31E71AC296D0}" presName="childText" presStyleLbl="revTx" presStyleIdx="1" presStyleCnt="2">
        <dgm:presLayoutVars>
          <dgm:bulletEnabled val="1"/>
        </dgm:presLayoutVars>
      </dgm:prSet>
      <dgm:spPr/>
    </dgm:pt>
  </dgm:ptLst>
  <dgm:cxnLst>
    <dgm:cxn modelId="{68255F06-2838-483C-8993-C08989592E17}" srcId="{B26ABA89-E8C1-4E57-A1EA-CAA18D60CD96}" destId="{96FD7C53-8A89-49A0-9DC6-14F3FF65393E}" srcOrd="5" destOrd="0" parTransId="{99A2A397-5A72-49FE-AA15-822EB16A1388}" sibTransId="{1914CC00-887E-4D8D-9A8D-376F423FE839}"/>
    <dgm:cxn modelId="{7CA70109-8822-4CBD-A576-6F43703C4FD6}" srcId="{B26ABA89-E8C1-4E57-A1EA-CAA18D60CD96}" destId="{28AB1C51-D9DE-405B-A2C8-C7448514C545}" srcOrd="1" destOrd="0" parTransId="{5E3267DA-796F-4A35-9D78-5B889573CB38}" sibTransId="{2B8DC018-4B22-4FB0-A7D5-BF2FACEFBD77}"/>
    <dgm:cxn modelId="{4D765C0F-708A-41D1-B88B-99DA2F6ADACD}" type="presOf" srcId="{0ED7BD59-46B1-4DF1-B0B5-F9EAD523822B}" destId="{F5CA2E47-9926-4177-B5FB-D00E5B993162}" srcOrd="0" destOrd="9" presId="urn:microsoft.com/office/officeart/2005/8/layout/vList2"/>
    <dgm:cxn modelId="{5B737212-3DBF-41E4-8B1A-F90DE2C0A283}" srcId="{B26ABA89-E8C1-4E57-A1EA-CAA18D60CD96}" destId="{05CE6EC4-BFB3-49A7-9846-0F7F6B8BF6C0}" srcOrd="10" destOrd="0" parTransId="{1FEDD689-C495-460A-B20B-418F2AAA17A1}" sibTransId="{6F22343F-0EA5-489B-8916-7EE395DD608C}"/>
    <dgm:cxn modelId="{B1D7EF16-E007-478B-ADF0-0F561F5CF3C9}" type="presOf" srcId="{88797802-6A30-44E2-84D8-2EEA3A37C334}" destId="{EDEF98CD-2D16-4419-9227-3F9BB542F96F}" srcOrd="0" destOrd="0" presId="urn:microsoft.com/office/officeart/2005/8/layout/vList2"/>
    <dgm:cxn modelId="{7A10211F-1D03-4453-8792-24678D78EE3F}" srcId="{7680BDFE-2E96-4E0A-B430-31E71AC296D0}" destId="{D4D4C5AD-971E-4FD9-8FDE-D6026D0208CA}" srcOrd="2" destOrd="0" parTransId="{4F400E55-356A-47F3-9264-C59729B44395}" sibTransId="{B2E4B530-E930-4BEC-8A39-ADE278AACEDC}"/>
    <dgm:cxn modelId="{18AB4A21-5DF8-4B81-942D-8CF8544B42D4}" srcId="{B26ABA89-E8C1-4E57-A1EA-CAA18D60CD96}" destId="{408B5F3C-0210-40AE-AEA9-B7C4E9BB9E77}" srcOrd="8" destOrd="0" parTransId="{9A778397-238D-4633-B93E-5B477C39F0BB}" sibTransId="{F42658A9-BF36-4138-9B04-BF1CE4196A4F}"/>
    <dgm:cxn modelId="{563DEF31-985D-4D45-A263-0F9307B48186}" type="presOf" srcId="{824F4541-8302-4170-8601-574FA7734A69}" destId="{F5CA2E47-9926-4177-B5FB-D00E5B993162}" srcOrd="0" destOrd="11" presId="urn:microsoft.com/office/officeart/2005/8/layout/vList2"/>
    <dgm:cxn modelId="{B9F19136-8B1B-4CFC-B477-F31B6ABA82A6}" type="presOf" srcId="{57AF977A-7DD6-4C96-B79A-5E6FE6DC324C}" destId="{F5CA2E47-9926-4177-B5FB-D00E5B993162}" srcOrd="0" destOrd="7" presId="urn:microsoft.com/office/officeart/2005/8/layout/vList2"/>
    <dgm:cxn modelId="{8344AD39-04AE-4559-B882-984342529FE7}" srcId="{B26ABA89-E8C1-4E57-A1EA-CAA18D60CD96}" destId="{3E35AEFA-6980-4FE4-B6E1-67B58C49B63C}" srcOrd="3" destOrd="0" parTransId="{D940ADA2-B6BE-4AAD-9D62-1BF9F26363ED}" sibTransId="{2756A801-580A-42EA-B1B6-35046D6878A7}"/>
    <dgm:cxn modelId="{0982435E-E9BB-40E2-9FBB-893404984123}" srcId="{B26ABA89-E8C1-4E57-A1EA-CAA18D60CD96}" destId="{E42F1F9D-E012-4589-979B-7210C622A037}" srcOrd="6" destOrd="0" parTransId="{86D047EA-4701-4141-A9DF-4884B9003073}" sibTransId="{BA90C423-D2C8-417C-8391-0255AE65141F}"/>
    <dgm:cxn modelId="{0CB13D5F-5CAB-497B-B5B1-01A143D7FB0F}" type="presOf" srcId="{FC28A6B6-E81F-4E29-81EB-12E7E7E274C5}" destId="{F5CA2E47-9926-4177-B5FB-D00E5B993162}" srcOrd="0" destOrd="12" presId="urn:microsoft.com/office/officeart/2005/8/layout/vList2"/>
    <dgm:cxn modelId="{EC0BE161-04C9-4089-8EE3-3EE12D103AAA}" srcId="{7680BDFE-2E96-4E0A-B430-31E71AC296D0}" destId="{2B426AA7-CE6A-4363-A726-172EFC1C20C9}" srcOrd="1" destOrd="0" parTransId="{C71E9DAD-64FC-4E51-9798-385FC44A10EC}" sibTransId="{DF08B42C-460C-4A25-AB4C-BCAB3F7A7CBF}"/>
    <dgm:cxn modelId="{CE7F8962-7896-4337-ACEE-2805B93F04BC}" type="presOf" srcId="{D4D4C5AD-971E-4FD9-8FDE-D6026D0208CA}" destId="{04566693-D7EC-4942-83C9-541D0968EF92}" srcOrd="0" destOrd="2" presId="urn:microsoft.com/office/officeart/2005/8/layout/vList2"/>
    <dgm:cxn modelId="{9DEA7667-C062-44EC-81C8-6553B5292FF8}" srcId="{B26ABA89-E8C1-4E57-A1EA-CAA18D60CD96}" destId="{80605A33-02B1-49CE-B44A-9C5291D24DD4}" srcOrd="0" destOrd="0" parTransId="{66367F47-6B6C-4FF3-9856-C7BF96447C6D}" sibTransId="{DB601E6E-957E-4906-AA5D-DD9EF1BB485F}"/>
    <dgm:cxn modelId="{328E1448-7E2A-4C41-BFF2-F872A263E97A}" srcId="{88797802-6A30-44E2-84D8-2EEA3A37C334}" destId="{B26ABA89-E8C1-4E57-A1EA-CAA18D60CD96}" srcOrd="0" destOrd="0" parTransId="{0A8E1980-F31C-4458-862E-D32C11F66C1E}" sibTransId="{CD7CAAD1-A452-4B24-8920-F3CA785FD1EE}"/>
    <dgm:cxn modelId="{38847348-AFB8-4271-AB54-672225893332}" type="presOf" srcId="{7680BDFE-2E96-4E0A-B430-31E71AC296D0}" destId="{61DDF26E-809C-482C-9E59-A59D7FDEC31B}" srcOrd="0" destOrd="0" presId="urn:microsoft.com/office/officeart/2005/8/layout/vList2"/>
    <dgm:cxn modelId="{72D53069-4A8B-44A9-AE92-13F01E2B5195}" srcId="{B26ABA89-E8C1-4E57-A1EA-CAA18D60CD96}" destId="{7E0B3617-94EF-421F-ADF8-2CC591ECC04A}" srcOrd="4" destOrd="0" parTransId="{0060C6A4-10E5-4274-8961-EF06E1BDDF5F}" sibTransId="{007E9CE5-785E-4B79-A44C-619124AEFFA8}"/>
    <dgm:cxn modelId="{E56BD154-8C7F-41A9-8482-416A63EBEC3D}" type="presOf" srcId="{E42F1F9D-E012-4589-979B-7210C622A037}" destId="{F5CA2E47-9926-4177-B5FB-D00E5B993162}" srcOrd="0" destOrd="6" presId="urn:microsoft.com/office/officeart/2005/8/layout/vList2"/>
    <dgm:cxn modelId="{E4B35C5A-3B5A-4A56-A3F3-A005910BAE12}" srcId="{88797802-6A30-44E2-84D8-2EEA3A37C334}" destId="{7680BDFE-2E96-4E0A-B430-31E71AC296D0}" srcOrd="1" destOrd="0" parTransId="{198925FF-5D63-48FF-BCB5-C0135D7509D9}" sibTransId="{959304BA-CF18-41E2-BBE8-0B89309ECED2}"/>
    <dgm:cxn modelId="{63968E92-76EA-4912-BC3D-E531214FFD68}" srcId="{B26ABA89-E8C1-4E57-A1EA-CAA18D60CD96}" destId="{FC28A6B6-E81F-4E29-81EB-12E7E7E274C5}" srcOrd="12" destOrd="0" parTransId="{58EDC443-61B8-4E9B-84C0-9E48714511D5}" sibTransId="{5A8DDB8C-BDCE-4FB8-B8CA-3EA70DA6BC93}"/>
    <dgm:cxn modelId="{AC84D592-68AF-4E5C-853A-55376E84B4BB}" type="presOf" srcId="{2B426AA7-CE6A-4363-A726-172EFC1C20C9}" destId="{04566693-D7EC-4942-83C9-541D0968EF92}" srcOrd="0" destOrd="1" presId="urn:microsoft.com/office/officeart/2005/8/layout/vList2"/>
    <dgm:cxn modelId="{7535199A-1D16-45F2-823C-EAFEA603DBB7}" srcId="{B26ABA89-E8C1-4E57-A1EA-CAA18D60CD96}" destId="{0430621F-532A-4997-87D4-F2F20495A745}" srcOrd="2" destOrd="0" parTransId="{8D6F1769-141A-41B1-89F0-4A758C438C62}" sibTransId="{84416E20-9A20-4EEF-BA47-87395A88BDDD}"/>
    <dgm:cxn modelId="{18232D9A-6310-449A-B355-728EE8C3895C}" type="presOf" srcId="{B26ABA89-E8C1-4E57-A1EA-CAA18D60CD96}" destId="{AF08DB41-6F89-47FE-ADBA-768A4E21C2A2}" srcOrd="0" destOrd="0" presId="urn:microsoft.com/office/officeart/2005/8/layout/vList2"/>
    <dgm:cxn modelId="{CCB3149B-2183-4678-81A3-A408F150D3BD}" srcId="{B26ABA89-E8C1-4E57-A1EA-CAA18D60CD96}" destId="{57AF977A-7DD6-4C96-B79A-5E6FE6DC324C}" srcOrd="7" destOrd="0" parTransId="{D012614C-5CA0-4F1B-81A2-C0F2773FFD26}" sibTransId="{60EF2C9A-BB51-4FAD-AA2D-8289322C17A7}"/>
    <dgm:cxn modelId="{1BB7A29F-2495-48D8-8465-0799306597D4}" type="presOf" srcId="{28AB1C51-D9DE-405B-A2C8-C7448514C545}" destId="{F5CA2E47-9926-4177-B5FB-D00E5B993162}" srcOrd="0" destOrd="1" presId="urn:microsoft.com/office/officeart/2005/8/layout/vList2"/>
    <dgm:cxn modelId="{2CB5B1A0-5961-4560-BFF6-1469DE018B95}" type="presOf" srcId="{80605A33-02B1-49CE-B44A-9C5291D24DD4}" destId="{F5CA2E47-9926-4177-B5FB-D00E5B993162}" srcOrd="0" destOrd="0" presId="urn:microsoft.com/office/officeart/2005/8/layout/vList2"/>
    <dgm:cxn modelId="{34A3D1AE-C798-4A2C-A039-8380FCB8A38B}" srcId="{7680BDFE-2E96-4E0A-B430-31E71AC296D0}" destId="{6428704F-B6CF-422F-88C7-D3BDDF1EAF11}" srcOrd="0" destOrd="0" parTransId="{E4FBEE86-BC75-4A72-B931-1582CE64417D}" sibTransId="{F4D00A76-14F9-4F5E-9E0F-7016997B4EC7}"/>
    <dgm:cxn modelId="{CBF095B2-3454-43CD-A237-CDC1A028D4D7}" type="presOf" srcId="{3E35AEFA-6980-4FE4-B6E1-67B58C49B63C}" destId="{F5CA2E47-9926-4177-B5FB-D00E5B993162}" srcOrd="0" destOrd="3" presId="urn:microsoft.com/office/officeart/2005/8/layout/vList2"/>
    <dgm:cxn modelId="{5A4C9BC1-F3F3-4DE0-A443-8B8A5709D6EF}" type="presOf" srcId="{0430621F-532A-4997-87D4-F2F20495A745}" destId="{F5CA2E47-9926-4177-B5FB-D00E5B993162}" srcOrd="0" destOrd="2" presId="urn:microsoft.com/office/officeart/2005/8/layout/vList2"/>
    <dgm:cxn modelId="{ECFEF1CD-145F-4A23-85D4-CA986322A806}" srcId="{B26ABA89-E8C1-4E57-A1EA-CAA18D60CD96}" destId="{824F4541-8302-4170-8601-574FA7734A69}" srcOrd="11" destOrd="0" parTransId="{65939B45-A02B-4A4E-AB43-83402CB571BE}" sibTransId="{6E53DA6E-E088-458A-A8CF-4317476921D7}"/>
    <dgm:cxn modelId="{072088CF-F5F1-40E7-935B-00D36854D185}" type="presOf" srcId="{6428704F-B6CF-422F-88C7-D3BDDF1EAF11}" destId="{04566693-D7EC-4942-83C9-541D0968EF92}" srcOrd="0" destOrd="0" presId="urn:microsoft.com/office/officeart/2005/8/layout/vList2"/>
    <dgm:cxn modelId="{FFEDA5DC-406A-47E3-8BA8-7983A9D7E528}" srcId="{B26ABA89-E8C1-4E57-A1EA-CAA18D60CD96}" destId="{0ED7BD59-46B1-4DF1-B0B5-F9EAD523822B}" srcOrd="9" destOrd="0" parTransId="{9B3D845F-D09B-4C0A-B532-C9E6138028E1}" sibTransId="{8CD5660C-85E3-449C-AFA4-9AF926D50A1E}"/>
    <dgm:cxn modelId="{B537C3DF-AF74-4502-A81A-C28EB9EDAF17}" type="presOf" srcId="{408B5F3C-0210-40AE-AEA9-B7C4E9BB9E77}" destId="{F5CA2E47-9926-4177-B5FB-D00E5B993162}" srcOrd="0" destOrd="8" presId="urn:microsoft.com/office/officeart/2005/8/layout/vList2"/>
    <dgm:cxn modelId="{934D70F4-409F-4CC7-A388-4D5A62F95014}" type="presOf" srcId="{7E0B3617-94EF-421F-ADF8-2CC591ECC04A}" destId="{F5CA2E47-9926-4177-B5FB-D00E5B993162}" srcOrd="0" destOrd="4" presId="urn:microsoft.com/office/officeart/2005/8/layout/vList2"/>
    <dgm:cxn modelId="{5FF1A4F7-FC9D-4A6D-AB74-D3252F740C02}" type="presOf" srcId="{05CE6EC4-BFB3-49A7-9846-0F7F6B8BF6C0}" destId="{F5CA2E47-9926-4177-B5FB-D00E5B993162}" srcOrd="0" destOrd="10" presId="urn:microsoft.com/office/officeart/2005/8/layout/vList2"/>
    <dgm:cxn modelId="{63ED40F8-AFBD-41EF-87EA-C10F22EE7A3C}" type="presOf" srcId="{96FD7C53-8A89-49A0-9DC6-14F3FF65393E}" destId="{F5CA2E47-9926-4177-B5FB-D00E5B993162}" srcOrd="0" destOrd="5" presId="urn:microsoft.com/office/officeart/2005/8/layout/vList2"/>
    <dgm:cxn modelId="{B7C18608-4683-4888-BC62-6B671B3CC043}" type="presParOf" srcId="{EDEF98CD-2D16-4419-9227-3F9BB542F96F}" destId="{AF08DB41-6F89-47FE-ADBA-768A4E21C2A2}" srcOrd="0" destOrd="0" presId="urn:microsoft.com/office/officeart/2005/8/layout/vList2"/>
    <dgm:cxn modelId="{81A49132-94EF-4CF2-A592-8700D74390A9}" type="presParOf" srcId="{EDEF98CD-2D16-4419-9227-3F9BB542F96F}" destId="{F5CA2E47-9926-4177-B5FB-D00E5B993162}" srcOrd="1" destOrd="0" presId="urn:microsoft.com/office/officeart/2005/8/layout/vList2"/>
    <dgm:cxn modelId="{CDFA8758-FDD0-4F4B-9763-F405E8586CD5}" type="presParOf" srcId="{EDEF98CD-2D16-4419-9227-3F9BB542F96F}" destId="{61DDF26E-809C-482C-9E59-A59D7FDEC31B}" srcOrd="2" destOrd="0" presId="urn:microsoft.com/office/officeart/2005/8/layout/vList2"/>
    <dgm:cxn modelId="{2EFD6839-1CFC-4BED-B812-A6066B91EC74}" type="presParOf" srcId="{EDEF98CD-2D16-4419-9227-3F9BB542F96F}" destId="{04566693-D7EC-4942-83C9-541D0968EF9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797802-6A30-44E2-84D8-2EEA3A37C33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26ABA89-E8C1-4E57-A1EA-CAA18D60CD96}">
      <dgm:prSet phldr="0"/>
      <dgm:spPr/>
      <dgm:t>
        <a:bodyPr/>
        <a:lstStyle/>
        <a:p>
          <a:pPr rtl="0"/>
          <a:r>
            <a:rPr lang="en-IN" b="1">
              <a:solidFill>
                <a:schemeClr val="bg1"/>
              </a:solidFill>
              <a:latin typeface="Calibri"/>
              <a:cs typeface="Calibri"/>
            </a:rPr>
            <a:t>assessments.csv</a:t>
          </a:r>
          <a:r>
            <a:rPr lang="en-IN" b="0">
              <a:solidFill>
                <a:schemeClr val="bg1"/>
              </a:solidFill>
              <a:latin typeface="Calibri"/>
              <a:cs typeface="Calibri"/>
            </a:rPr>
            <a:t> – This file contains information about assessments in module-presentations. Usually, every presentation has several assessments followed by the final exam. The columns are:</a:t>
          </a:r>
          <a:endParaRPr lang="en-IN" b="1">
            <a:solidFill>
              <a:schemeClr val="bg1"/>
            </a:solidFill>
            <a:latin typeface="Calibri"/>
            <a:cs typeface="Calibri"/>
          </a:endParaRPr>
        </a:p>
      </dgm:t>
    </dgm:pt>
    <dgm:pt modelId="{0A8E1980-F31C-4458-862E-D32C11F66C1E}" type="parTrans" cxnId="{328E1448-7E2A-4C41-BFF2-F872A263E97A}">
      <dgm:prSet/>
      <dgm:spPr/>
      <dgm:t>
        <a:bodyPr/>
        <a:lstStyle/>
        <a:p>
          <a:endParaRPr lang="en-US"/>
        </a:p>
      </dgm:t>
    </dgm:pt>
    <dgm:pt modelId="{CD7CAAD1-A452-4B24-8920-F3CA785FD1EE}" type="sibTrans" cxnId="{328E1448-7E2A-4C41-BFF2-F872A263E97A}">
      <dgm:prSet/>
      <dgm:spPr/>
      <dgm:t>
        <a:bodyPr/>
        <a:lstStyle/>
        <a:p>
          <a:endParaRPr lang="en-US"/>
        </a:p>
      </dgm:t>
    </dgm:pt>
    <dgm:pt modelId="{80605A33-02B1-49CE-B44A-9C5291D24DD4}">
      <dgm:prSet/>
      <dgm:spPr/>
      <dgm:t>
        <a:bodyPr/>
        <a:lstStyle/>
        <a:p>
          <a:pPr algn="l" rtl="0">
            <a:lnSpc>
              <a:spcPct val="90000"/>
            </a:lnSpc>
          </a:pPr>
          <a:r>
            <a:rPr lang="en-IN" b="1" i="0">
              <a:solidFill>
                <a:srgbClr val="000000"/>
              </a:solidFill>
              <a:latin typeface="Calibri"/>
              <a:cs typeface="Calibri"/>
            </a:rPr>
            <a:t>code_module</a:t>
          </a:r>
          <a:r>
            <a:rPr lang="en-IN" b="0" i="0">
              <a:solidFill>
                <a:srgbClr val="000000"/>
              </a:solidFill>
              <a:latin typeface="Calibri"/>
              <a:cs typeface="Calibri"/>
            </a:rPr>
            <a:t> – identification code of the module, to which the assessment belongs.</a:t>
          </a:r>
          <a:endParaRPr lang="en-US">
            <a:solidFill>
              <a:srgbClr val="000000"/>
            </a:solidFill>
            <a:latin typeface="Calibri"/>
            <a:cs typeface="Calibri"/>
          </a:endParaRPr>
        </a:p>
      </dgm:t>
    </dgm:pt>
    <dgm:pt modelId="{66367F47-6B6C-4FF3-9856-C7BF96447C6D}" type="parTrans" cxnId="{9DEA7667-C062-44EC-81C8-6553B5292FF8}">
      <dgm:prSet/>
      <dgm:spPr/>
      <dgm:t>
        <a:bodyPr/>
        <a:lstStyle/>
        <a:p>
          <a:endParaRPr lang="en-US"/>
        </a:p>
      </dgm:t>
    </dgm:pt>
    <dgm:pt modelId="{DB601E6E-957E-4906-AA5D-DD9EF1BB485F}" type="sibTrans" cxnId="{9DEA7667-C062-44EC-81C8-6553B5292FF8}">
      <dgm:prSet/>
      <dgm:spPr/>
      <dgm:t>
        <a:bodyPr/>
        <a:lstStyle/>
        <a:p>
          <a:endParaRPr lang="en-US"/>
        </a:p>
      </dgm:t>
    </dgm:pt>
    <dgm:pt modelId="{28AB1C51-D9DE-405B-A2C8-C7448514C545}">
      <dgm:prSet/>
      <dgm:spPr/>
      <dgm:t>
        <a:bodyPr/>
        <a:lstStyle/>
        <a:p>
          <a:r>
            <a:rPr lang="en-IN" b="1" i="0" err="1">
              <a:latin typeface="Calibri"/>
              <a:cs typeface="Calibri"/>
            </a:rPr>
            <a:t>code_presentation</a:t>
          </a:r>
          <a:r>
            <a:rPr lang="en-IN" b="0" i="0">
              <a:latin typeface="Calibri"/>
              <a:cs typeface="Calibri"/>
            </a:rPr>
            <a:t> - the identification code of the presentation during which the student is registered on the module.</a:t>
          </a:r>
          <a:endParaRPr lang="en-US">
            <a:latin typeface="Calibri"/>
            <a:cs typeface="Calibri"/>
          </a:endParaRPr>
        </a:p>
      </dgm:t>
    </dgm:pt>
    <dgm:pt modelId="{5E3267DA-796F-4A35-9D78-5B889573CB38}" type="parTrans" cxnId="{7CA70109-8822-4CBD-A576-6F43703C4FD6}">
      <dgm:prSet/>
      <dgm:spPr/>
      <dgm:t>
        <a:bodyPr/>
        <a:lstStyle/>
        <a:p>
          <a:endParaRPr lang="en-US"/>
        </a:p>
      </dgm:t>
    </dgm:pt>
    <dgm:pt modelId="{2B8DC018-4B22-4FB0-A7D5-BF2FACEFBD77}" type="sibTrans" cxnId="{7CA70109-8822-4CBD-A576-6F43703C4FD6}">
      <dgm:prSet/>
      <dgm:spPr/>
      <dgm:t>
        <a:bodyPr/>
        <a:lstStyle/>
        <a:p>
          <a:endParaRPr lang="en-US"/>
        </a:p>
      </dgm:t>
    </dgm:pt>
    <dgm:pt modelId="{7E0B3617-94EF-421F-ADF8-2CC591ECC04A}">
      <dgm:prSet/>
      <dgm:spPr/>
      <dgm:t>
        <a:bodyPr/>
        <a:lstStyle/>
        <a:p>
          <a:r>
            <a:rPr lang="en-IN" b="1" i="0">
              <a:latin typeface="Calibri"/>
              <a:cs typeface="Calibri"/>
            </a:rPr>
            <a:t>id_assessment</a:t>
          </a:r>
          <a:r>
            <a:rPr lang="en-IN" b="0" i="0">
              <a:latin typeface="Calibri"/>
              <a:cs typeface="Calibri"/>
            </a:rPr>
            <a:t> – identification number of the assessment.</a:t>
          </a:r>
          <a:endParaRPr lang="en-US">
            <a:latin typeface="Calibri"/>
            <a:cs typeface="Calibri"/>
          </a:endParaRPr>
        </a:p>
      </dgm:t>
    </dgm:pt>
    <dgm:pt modelId="{0060C6A4-10E5-4274-8961-EF06E1BDDF5F}" type="parTrans" cxnId="{72D53069-4A8B-44A9-AE92-13F01E2B5195}">
      <dgm:prSet/>
      <dgm:spPr/>
      <dgm:t>
        <a:bodyPr/>
        <a:lstStyle/>
        <a:p>
          <a:endParaRPr lang="en-US"/>
        </a:p>
      </dgm:t>
    </dgm:pt>
    <dgm:pt modelId="{007E9CE5-785E-4B79-A44C-619124AEFFA8}" type="sibTrans" cxnId="{72D53069-4A8B-44A9-AE92-13F01E2B5195}">
      <dgm:prSet/>
      <dgm:spPr/>
      <dgm:t>
        <a:bodyPr/>
        <a:lstStyle/>
        <a:p>
          <a:endParaRPr lang="en-US"/>
        </a:p>
      </dgm:t>
    </dgm:pt>
    <dgm:pt modelId="{96FD7C53-8A89-49A0-9DC6-14F3FF65393E}">
      <dgm:prSet/>
      <dgm:spPr/>
      <dgm:t>
        <a:bodyPr/>
        <a:lstStyle/>
        <a:p>
          <a:r>
            <a:rPr lang="en-IN" b="1" i="0">
              <a:latin typeface="Calibri"/>
              <a:cs typeface="Calibri"/>
            </a:rPr>
            <a:t>assessment_type</a:t>
          </a:r>
          <a:r>
            <a:rPr lang="en-IN" b="0" i="0">
              <a:latin typeface="Calibri"/>
              <a:cs typeface="Calibri"/>
            </a:rPr>
            <a:t> – type of assessment.</a:t>
          </a:r>
          <a:r>
            <a:rPr lang="en-IN">
              <a:latin typeface="Calibri"/>
              <a:cs typeface="Calibri"/>
            </a:rPr>
            <a:t> Three types of assessments exist: Tutor Marked Assessment (TMA), Computer Marked Assessment (CMA) and Final Exam (Exam).</a:t>
          </a:r>
          <a:endParaRPr lang="en-US">
            <a:latin typeface="Calibri"/>
            <a:cs typeface="Calibri"/>
          </a:endParaRPr>
        </a:p>
      </dgm:t>
    </dgm:pt>
    <dgm:pt modelId="{99A2A397-5A72-49FE-AA15-822EB16A1388}" type="parTrans" cxnId="{68255F06-2838-483C-8993-C08989592E17}">
      <dgm:prSet/>
      <dgm:spPr/>
      <dgm:t>
        <a:bodyPr/>
        <a:lstStyle/>
        <a:p>
          <a:endParaRPr lang="en-US"/>
        </a:p>
      </dgm:t>
    </dgm:pt>
    <dgm:pt modelId="{1914CC00-887E-4D8D-9A8D-376F423FE839}" type="sibTrans" cxnId="{68255F06-2838-483C-8993-C08989592E17}">
      <dgm:prSet/>
      <dgm:spPr/>
      <dgm:t>
        <a:bodyPr/>
        <a:lstStyle/>
        <a:p>
          <a:endParaRPr lang="en-US"/>
        </a:p>
      </dgm:t>
    </dgm:pt>
    <dgm:pt modelId="{408B5F3C-0210-40AE-AEA9-B7C4E9BB9E77}">
      <dgm:prSet/>
      <dgm:spPr/>
      <dgm:t>
        <a:bodyPr/>
        <a:lstStyle/>
        <a:p>
          <a:pPr rtl="0"/>
          <a:r>
            <a:rPr lang="en-IN" b="1" i="0">
              <a:latin typeface="Calibri"/>
              <a:cs typeface="Calibri"/>
            </a:rPr>
            <a:t>date </a:t>
          </a:r>
          <a:r>
            <a:rPr lang="en-IN" b="0" i="0">
              <a:latin typeface="Calibri"/>
              <a:cs typeface="Calibri"/>
            </a:rPr>
            <a:t>– information about the final submission date of the assessment calculated as the number of days since the start of the</a:t>
          </a:r>
          <a:r>
            <a:rPr lang="en-IN">
              <a:latin typeface="Calibri"/>
              <a:cs typeface="Calibri"/>
            </a:rPr>
            <a:t> module-presentation. The starting date of the presentation has number 0 (zero).</a:t>
          </a:r>
          <a:endParaRPr lang="en-US">
            <a:latin typeface="Calibri"/>
            <a:cs typeface="Calibri"/>
          </a:endParaRPr>
        </a:p>
      </dgm:t>
    </dgm:pt>
    <dgm:pt modelId="{9A778397-238D-4633-B93E-5B477C39F0BB}" type="parTrans" cxnId="{18AB4A21-5DF8-4B81-942D-8CF8544B42D4}">
      <dgm:prSet/>
      <dgm:spPr/>
      <dgm:t>
        <a:bodyPr/>
        <a:lstStyle/>
        <a:p>
          <a:endParaRPr lang="en-US"/>
        </a:p>
      </dgm:t>
    </dgm:pt>
    <dgm:pt modelId="{F42658A9-BF36-4138-9B04-BF1CE4196A4F}" type="sibTrans" cxnId="{18AB4A21-5DF8-4B81-942D-8CF8544B42D4}">
      <dgm:prSet/>
      <dgm:spPr/>
      <dgm:t>
        <a:bodyPr/>
        <a:lstStyle/>
        <a:p>
          <a:endParaRPr lang="en-US"/>
        </a:p>
      </dgm:t>
    </dgm:pt>
    <dgm:pt modelId="{824F4541-8302-4170-8601-574FA7734A69}">
      <dgm:prSet/>
      <dgm:spPr/>
      <dgm:t>
        <a:bodyPr/>
        <a:lstStyle/>
        <a:p>
          <a:pPr rtl="0"/>
          <a:r>
            <a:rPr lang="en-IN" b="1" i="0">
              <a:latin typeface="Calibri"/>
              <a:cs typeface="Calibri"/>
            </a:rPr>
            <a:t>weight </a:t>
          </a:r>
          <a:r>
            <a:rPr lang="en-IN" b="0" i="0">
              <a:latin typeface="Calibri"/>
              <a:cs typeface="Calibri"/>
            </a:rPr>
            <a:t>- weight of the assessment in %. Typically, Exams are treated separately and have the weight 100%; the sum of all other assessments is 100%. If the information about the final exam date is missing, it is at the end of the last presentation week.</a:t>
          </a:r>
          <a:endParaRPr lang="en-US">
            <a:latin typeface="Calibri"/>
            <a:cs typeface="Calibri"/>
          </a:endParaRPr>
        </a:p>
      </dgm:t>
    </dgm:pt>
    <dgm:pt modelId="{65939B45-A02B-4A4E-AB43-83402CB571BE}" type="parTrans" cxnId="{ECFEF1CD-145F-4A23-85D4-CA986322A806}">
      <dgm:prSet/>
      <dgm:spPr/>
      <dgm:t>
        <a:bodyPr/>
        <a:lstStyle/>
        <a:p>
          <a:endParaRPr lang="en-US"/>
        </a:p>
      </dgm:t>
    </dgm:pt>
    <dgm:pt modelId="{6E53DA6E-E088-458A-A8CF-4317476921D7}" type="sibTrans" cxnId="{ECFEF1CD-145F-4A23-85D4-CA986322A806}">
      <dgm:prSet/>
      <dgm:spPr/>
      <dgm:t>
        <a:bodyPr/>
        <a:lstStyle/>
        <a:p>
          <a:endParaRPr lang="en-US"/>
        </a:p>
      </dgm:t>
    </dgm:pt>
    <dgm:pt modelId="{7680BDFE-2E96-4E0A-B430-31E71AC296D0}">
      <dgm:prSet/>
      <dgm:spPr/>
      <dgm:t>
        <a:bodyPr/>
        <a:lstStyle/>
        <a:p>
          <a:pPr rtl="0"/>
          <a:r>
            <a:rPr lang="en-IN" b="1">
              <a:latin typeface="Calibri"/>
              <a:cs typeface="Calibri"/>
            </a:rPr>
            <a:t>studentAssessment.csv</a:t>
          </a:r>
          <a:r>
            <a:rPr lang="en-IN" b="0">
              <a:latin typeface="Calibri"/>
              <a:cs typeface="Calibri"/>
            </a:rPr>
            <a:t> </a:t>
          </a:r>
          <a:r>
            <a:rPr lang="en-IN">
              <a:latin typeface="Calibri"/>
              <a:cs typeface="Calibri"/>
            </a:rPr>
            <a:t>- Contains student assessment scores. This file contains the following columns:</a:t>
          </a:r>
        </a:p>
      </dgm:t>
    </dgm:pt>
    <dgm:pt modelId="{198925FF-5D63-48FF-BCB5-C0135D7509D9}" type="parTrans" cxnId="{E4B35C5A-3B5A-4A56-A3F3-A005910BAE12}">
      <dgm:prSet/>
      <dgm:spPr/>
      <dgm:t>
        <a:bodyPr/>
        <a:lstStyle/>
        <a:p>
          <a:endParaRPr lang="en-US"/>
        </a:p>
      </dgm:t>
    </dgm:pt>
    <dgm:pt modelId="{959304BA-CF18-41E2-BBE8-0B89309ECED2}" type="sibTrans" cxnId="{E4B35C5A-3B5A-4A56-A3F3-A005910BAE12}">
      <dgm:prSet/>
      <dgm:spPr/>
      <dgm:t>
        <a:bodyPr/>
        <a:lstStyle/>
        <a:p>
          <a:endParaRPr lang="en-US"/>
        </a:p>
      </dgm:t>
    </dgm:pt>
    <dgm:pt modelId="{6428704F-B6CF-422F-88C7-D3BDDF1EAF11}">
      <dgm:prSet/>
      <dgm:spPr/>
      <dgm:t>
        <a:bodyPr/>
        <a:lstStyle/>
        <a:p>
          <a:pPr rtl="0"/>
          <a:r>
            <a:rPr lang="en-IN" b="1" err="1">
              <a:latin typeface="Calibri"/>
              <a:cs typeface="Calibri"/>
            </a:rPr>
            <a:t>id_assessment</a:t>
          </a:r>
          <a:r>
            <a:rPr lang="en-IN">
              <a:latin typeface="Calibri"/>
              <a:cs typeface="Calibri"/>
            </a:rPr>
            <a:t> – the identification number of the assessment.</a:t>
          </a:r>
          <a:endParaRPr lang="en-US">
            <a:latin typeface="Calibri"/>
            <a:cs typeface="Calibri"/>
          </a:endParaRPr>
        </a:p>
      </dgm:t>
    </dgm:pt>
    <dgm:pt modelId="{E4FBEE86-BC75-4A72-B931-1582CE64417D}" type="parTrans" cxnId="{34A3D1AE-C798-4A2C-A039-8380FCB8A38B}">
      <dgm:prSet/>
      <dgm:spPr/>
      <dgm:t>
        <a:bodyPr/>
        <a:lstStyle/>
        <a:p>
          <a:endParaRPr lang="en-US"/>
        </a:p>
      </dgm:t>
    </dgm:pt>
    <dgm:pt modelId="{F4D00A76-14F9-4F5E-9E0F-7016997B4EC7}" type="sibTrans" cxnId="{34A3D1AE-C798-4A2C-A039-8380FCB8A38B}">
      <dgm:prSet/>
      <dgm:spPr/>
      <dgm:t>
        <a:bodyPr/>
        <a:lstStyle/>
        <a:p>
          <a:endParaRPr lang="en-US"/>
        </a:p>
      </dgm:t>
    </dgm:pt>
    <dgm:pt modelId="{2B426AA7-CE6A-4363-A726-172EFC1C20C9}">
      <dgm:prSet/>
      <dgm:spPr/>
      <dgm:t>
        <a:bodyPr/>
        <a:lstStyle/>
        <a:p>
          <a:r>
            <a:rPr lang="en-IN" b="1">
              <a:latin typeface="Calibri"/>
              <a:cs typeface="Calibri"/>
            </a:rPr>
            <a:t>id_student</a:t>
          </a:r>
          <a:r>
            <a:rPr lang="en-IN">
              <a:latin typeface="Calibri"/>
              <a:cs typeface="Calibri"/>
            </a:rPr>
            <a:t> – a unique identification number for the student.</a:t>
          </a:r>
        </a:p>
      </dgm:t>
    </dgm:pt>
    <dgm:pt modelId="{C71E9DAD-64FC-4E51-9798-385FC44A10EC}" type="parTrans" cxnId="{EC0BE161-04C9-4089-8EE3-3EE12D103AAA}">
      <dgm:prSet/>
      <dgm:spPr/>
      <dgm:t>
        <a:bodyPr/>
        <a:lstStyle/>
        <a:p>
          <a:endParaRPr lang="en-US"/>
        </a:p>
      </dgm:t>
    </dgm:pt>
    <dgm:pt modelId="{DF08B42C-460C-4A25-AB4C-BCAB3F7A7CBF}" type="sibTrans" cxnId="{EC0BE161-04C9-4089-8EE3-3EE12D103AAA}">
      <dgm:prSet/>
      <dgm:spPr/>
      <dgm:t>
        <a:bodyPr/>
        <a:lstStyle/>
        <a:p>
          <a:endParaRPr lang="en-US"/>
        </a:p>
      </dgm:t>
    </dgm:pt>
    <dgm:pt modelId="{D4D4C5AD-971E-4FD9-8FDE-D6026D0208CA}">
      <dgm:prSet/>
      <dgm:spPr/>
      <dgm:t>
        <a:bodyPr/>
        <a:lstStyle/>
        <a:p>
          <a:pPr rtl="0"/>
          <a:r>
            <a:rPr lang="en-IN" b="1">
              <a:latin typeface="Calibri"/>
              <a:cs typeface="Calibri"/>
            </a:rPr>
            <a:t>date_submitted</a:t>
          </a:r>
          <a:r>
            <a:rPr lang="en-IN" b="0">
              <a:latin typeface="Calibri"/>
              <a:cs typeface="Calibri"/>
            </a:rPr>
            <a:t> – the date </a:t>
          </a:r>
          <a:r>
            <a:rPr lang="en-IN">
              <a:latin typeface="Calibri"/>
              <a:cs typeface="Calibri"/>
            </a:rPr>
            <a:t>of student submission, measured as the number of days since the start of the module presentation.</a:t>
          </a:r>
          <a:endParaRPr lang="en-IN">
            <a:solidFill>
              <a:srgbClr val="444444"/>
            </a:solidFill>
            <a:latin typeface="Calibri"/>
            <a:cs typeface="Calibri"/>
          </a:endParaRPr>
        </a:p>
      </dgm:t>
    </dgm:pt>
    <dgm:pt modelId="{4F400E55-356A-47F3-9264-C59729B44395}" type="parTrans" cxnId="{7A10211F-1D03-4453-8792-24678D78EE3F}">
      <dgm:prSet/>
      <dgm:spPr/>
      <dgm:t>
        <a:bodyPr/>
        <a:lstStyle/>
        <a:p>
          <a:endParaRPr lang="en-US"/>
        </a:p>
      </dgm:t>
    </dgm:pt>
    <dgm:pt modelId="{B2E4B530-E930-4BEC-8A39-ADE278AACEDC}" type="sibTrans" cxnId="{7A10211F-1D03-4453-8792-24678D78EE3F}">
      <dgm:prSet/>
      <dgm:spPr/>
      <dgm:t>
        <a:bodyPr/>
        <a:lstStyle/>
        <a:p>
          <a:endParaRPr lang="en-US"/>
        </a:p>
      </dgm:t>
    </dgm:pt>
    <dgm:pt modelId="{62382D07-C0CF-48A6-B5FD-E275EC462A87}">
      <dgm:prSet phldr="0"/>
      <dgm:spPr/>
      <dgm:t>
        <a:bodyPr/>
        <a:lstStyle/>
        <a:p>
          <a:pPr rtl="0"/>
          <a:r>
            <a:rPr lang="en-IN" b="1">
              <a:latin typeface="Calibri"/>
              <a:cs typeface="Calibri"/>
            </a:rPr>
            <a:t>is_banked</a:t>
          </a:r>
          <a:r>
            <a:rPr lang="en-IN">
              <a:latin typeface="Calibri"/>
              <a:cs typeface="Calibri"/>
            </a:rPr>
            <a:t> – a status flag indicating that the assessment result has been transferred from a previous presentation.</a:t>
          </a:r>
        </a:p>
      </dgm:t>
    </dgm:pt>
    <dgm:pt modelId="{B839A477-1194-486C-832B-1F3A9875CF22}" type="parTrans" cxnId="{8071B64A-B554-47DC-BFA9-511127DE66BF}">
      <dgm:prSet/>
      <dgm:spPr/>
    </dgm:pt>
    <dgm:pt modelId="{DF6B6D71-61FE-40C2-9F48-1AE9F47009DD}" type="sibTrans" cxnId="{8071B64A-B554-47DC-BFA9-511127DE66BF}">
      <dgm:prSet/>
      <dgm:spPr/>
    </dgm:pt>
    <dgm:pt modelId="{D3F1C7B5-22AF-4F12-94AC-0A806954B6C3}">
      <dgm:prSet phldr="0"/>
      <dgm:spPr/>
      <dgm:t>
        <a:bodyPr/>
        <a:lstStyle/>
        <a:p>
          <a:r>
            <a:rPr lang="en-IN" b="1">
              <a:latin typeface="Calibri"/>
              <a:cs typeface="Calibri"/>
            </a:rPr>
            <a:t>score </a:t>
          </a:r>
          <a:r>
            <a:rPr lang="en-IN">
              <a:latin typeface="Calibri"/>
              <a:cs typeface="Calibri"/>
            </a:rPr>
            <a:t>– the student’s score in this assessment. The range is from 0 to 100. The score lower than 40 is interpreted as Fail. The marks are in the range from 0 to 100.</a:t>
          </a:r>
          <a:endParaRPr lang="en-US">
            <a:latin typeface="Calibri"/>
            <a:cs typeface="Calibri"/>
          </a:endParaRPr>
        </a:p>
      </dgm:t>
    </dgm:pt>
    <dgm:pt modelId="{71083400-DAA6-479F-8411-44ED16530900}" type="parTrans" cxnId="{7F374ABE-9D97-4F7E-951A-ECEBFABF276D}">
      <dgm:prSet/>
      <dgm:spPr/>
    </dgm:pt>
    <dgm:pt modelId="{C91040B0-65DA-4971-A0EB-25DC9E31D749}" type="sibTrans" cxnId="{7F374ABE-9D97-4F7E-951A-ECEBFABF276D}">
      <dgm:prSet/>
      <dgm:spPr/>
    </dgm:pt>
    <dgm:pt modelId="{B49D4EFB-CFCE-462F-AE98-C3FE5C90BEE6}">
      <dgm:prSet phldr="0"/>
      <dgm:spPr/>
      <dgm:t>
        <a:bodyPr/>
        <a:lstStyle/>
        <a:p>
          <a:endParaRPr lang="en-IN" b="0">
            <a:latin typeface="Calibri"/>
            <a:cs typeface="Calibri"/>
          </a:endParaRPr>
        </a:p>
      </dgm:t>
    </dgm:pt>
    <dgm:pt modelId="{EFF99F28-DFEA-4B78-B80E-0042C836EF79}" type="parTrans" cxnId="{F41B2C3A-EE0A-4CB3-8A75-C8FF12CEFF53}">
      <dgm:prSet/>
      <dgm:spPr/>
    </dgm:pt>
    <dgm:pt modelId="{F919AB38-20E9-44F9-BBAF-DBB8FF5E09C7}" type="sibTrans" cxnId="{F41B2C3A-EE0A-4CB3-8A75-C8FF12CEFF53}">
      <dgm:prSet/>
      <dgm:spPr/>
    </dgm:pt>
    <dgm:pt modelId="{EDEF98CD-2D16-4419-9227-3F9BB542F96F}" type="pres">
      <dgm:prSet presAssocID="{88797802-6A30-44E2-84D8-2EEA3A37C334}" presName="linear" presStyleCnt="0">
        <dgm:presLayoutVars>
          <dgm:animLvl val="lvl"/>
          <dgm:resizeHandles val="exact"/>
        </dgm:presLayoutVars>
      </dgm:prSet>
      <dgm:spPr/>
    </dgm:pt>
    <dgm:pt modelId="{AF08DB41-6F89-47FE-ADBA-768A4E21C2A2}" type="pres">
      <dgm:prSet presAssocID="{B26ABA89-E8C1-4E57-A1EA-CAA18D60CD96}" presName="parentText" presStyleLbl="node1" presStyleIdx="0" presStyleCnt="2">
        <dgm:presLayoutVars>
          <dgm:chMax val="0"/>
          <dgm:bulletEnabled val="1"/>
        </dgm:presLayoutVars>
      </dgm:prSet>
      <dgm:spPr/>
    </dgm:pt>
    <dgm:pt modelId="{F5CA2E47-9926-4177-B5FB-D00E5B993162}" type="pres">
      <dgm:prSet presAssocID="{B26ABA89-E8C1-4E57-A1EA-CAA18D60CD96}" presName="childText" presStyleLbl="revTx" presStyleIdx="0" presStyleCnt="2">
        <dgm:presLayoutVars>
          <dgm:bulletEnabled val="1"/>
        </dgm:presLayoutVars>
      </dgm:prSet>
      <dgm:spPr/>
    </dgm:pt>
    <dgm:pt modelId="{61DDF26E-809C-482C-9E59-A59D7FDEC31B}" type="pres">
      <dgm:prSet presAssocID="{7680BDFE-2E96-4E0A-B430-31E71AC296D0}" presName="parentText" presStyleLbl="node1" presStyleIdx="1" presStyleCnt="2">
        <dgm:presLayoutVars>
          <dgm:chMax val="0"/>
          <dgm:bulletEnabled val="1"/>
        </dgm:presLayoutVars>
      </dgm:prSet>
      <dgm:spPr/>
    </dgm:pt>
    <dgm:pt modelId="{04566693-D7EC-4942-83C9-541D0968EF92}" type="pres">
      <dgm:prSet presAssocID="{7680BDFE-2E96-4E0A-B430-31E71AC296D0}" presName="childText" presStyleLbl="revTx" presStyleIdx="1" presStyleCnt="2">
        <dgm:presLayoutVars>
          <dgm:bulletEnabled val="1"/>
        </dgm:presLayoutVars>
      </dgm:prSet>
      <dgm:spPr/>
    </dgm:pt>
  </dgm:ptLst>
  <dgm:cxnLst>
    <dgm:cxn modelId="{68255F06-2838-483C-8993-C08989592E17}" srcId="{B26ABA89-E8C1-4E57-A1EA-CAA18D60CD96}" destId="{96FD7C53-8A89-49A0-9DC6-14F3FF65393E}" srcOrd="3" destOrd="0" parTransId="{99A2A397-5A72-49FE-AA15-822EB16A1388}" sibTransId="{1914CC00-887E-4D8D-9A8D-376F423FE839}"/>
    <dgm:cxn modelId="{7CA70109-8822-4CBD-A576-6F43703C4FD6}" srcId="{B26ABA89-E8C1-4E57-A1EA-CAA18D60CD96}" destId="{28AB1C51-D9DE-405B-A2C8-C7448514C545}" srcOrd="1" destOrd="0" parTransId="{5E3267DA-796F-4A35-9D78-5B889573CB38}" sibTransId="{2B8DC018-4B22-4FB0-A7D5-BF2FACEFBD77}"/>
    <dgm:cxn modelId="{B1D7EF16-E007-478B-ADF0-0F561F5CF3C9}" type="presOf" srcId="{88797802-6A30-44E2-84D8-2EEA3A37C334}" destId="{EDEF98CD-2D16-4419-9227-3F9BB542F96F}" srcOrd="0" destOrd="0" presId="urn:microsoft.com/office/officeart/2005/8/layout/vList2"/>
    <dgm:cxn modelId="{7A10211F-1D03-4453-8792-24678D78EE3F}" srcId="{7680BDFE-2E96-4E0A-B430-31E71AC296D0}" destId="{D4D4C5AD-971E-4FD9-8FDE-D6026D0208CA}" srcOrd="2" destOrd="0" parTransId="{4F400E55-356A-47F3-9264-C59729B44395}" sibTransId="{B2E4B530-E930-4BEC-8A39-ADE278AACEDC}"/>
    <dgm:cxn modelId="{18AB4A21-5DF8-4B81-942D-8CF8544B42D4}" srcId="{B26ABA89-E8C1-4E57-A1EA-CAA18D60CD96}" destId="{408B5F3C-0210-40AE-AEA9-B7C4E9BB9E77}" srcOrd="4" destOrd="0" parTransId="{9A778397-238D-4633-B93E-5B477C39F0BB}" sibTransId="{F42658A9-BF36-4138-9B04-BF1CE4196A4F}"/>
    <dgm:cxn modelId="{A32BC229-3372-4A7A-90EB-C3DBA844AC74}" type="presOf" srcId="{62382D07-C0CF-48A6-B5FD-E275EC462A87}" destId="{04566693-D7EC-4942-83C9-541D0968EF92}" srcOrd="0" destOrd="3" presId="urn:microsoft.com/office/officeart/2005/8/layout/vList2"/>
    <dgm:cxn modelId="{BA72EE36-A5A7-4D06-8994-6EB43AE95488}" type="presOf" srcId="{2B426AA7-CE6A-4363-A726-172EFC1C20C9}" destId="{04566693-D7EC-4942-83C9-541D0968EF92}" srcOrd="0" destOrd="1" presId="urn:microsoft.com/office/officeart/2005/8/layout/vList2"/>
    <dgm:cxn modelId="{00CD6638-BFB6-46B9-8717-2C76CC2861D1}" type="presOf" srcId="{96FD7C53-8A89-49A0-9DC6-14F3FF65393E}" destId="{F5CA2E47-9926-4177-B5FB-D00E5B993162}" srcOrd="0" destOrd="3" presId="urn:microsoft.com/office/officeart/2005/8/layout/vList2"/>
    <dgm:cxn modelId="{F41B2C3A-EE0A-4CB3-8A75-C8FF12CEFF53}" srcId="{B26ABA89-E8C1-4E57-A1EA-CAA18D60CD96}" destId="{B49D4EFB-CFCE-462F-AE98-C3FE5C90BEE6}" srcOrd="6" destOrd="0" parTransId="{EFF99F28-DFEA-4B78-B80E-0042C836EF79}" sibTransId="{F919AB38-20E9-44F9-BBAF-DBB8FF5E09C7}"/>
    <dgm:cxn modelId="{6D6E193C-34C0-4895-BD56-85E51E2AEFA8}" type="presOf" srcId="{80605A33-02B1-49CE-B44A-9C5291D24DD4}" destId="{F5CA2E47-9926-4177-B5FB-D00E5B993162}" srcOrd="0" destOrd="0" presId="urn:microsoft.com/office/officeart/2005/8/layout/vList2"/>
    <dgm:cxn modelId="{EC0BE161-04C9-4089-8EE3-3EE12D103AAA}" srcId="{7680BDFE-2E96-4E0A-B430-31E71AC296D0}" destId="{2B426AA7-CE6A-4363-A726-172EFC1C20C9}" srcOrd="1" destOrd="0" parTransId="{C71E9DAD-64FC-4E51-9798-385FC44A10EC}" sibTransId="{DF08B42C-460C-4A25-AB4C-BCAB3F7A7CBF}"/>
    <dgm:cxn modelId="{EE2FE542-423F-4D46-AD8F-053A86C4894A}" type="presOf" srcId="{D4D4C5AD-971E-4FD9-8FDE-D6026D0208CA}" destId="{04566693-D7EC-4942-83C9-541D0968EF92}" srcOrd="0" destOrd="2" presId="urn:microsoft.com/office/officeart/2005/8/layout/vList2"/>
    <dgm:cxn modelId="{9DEA7667-C062-44EC-81C8-6553B5292FF8}" srcId="{B26ABA89-E8C1-4E57-A1EA-CAA18D60CD96}" destId="{80605A33-02B1-49CE-B44A-9C5291D24DD4}" srcOrd="0" destOrd="0" parTransId="{66367F47-6B6C-4FF3-9856-C7BF96447C6D}" sibTransId="{DB601E6E-957E-4906-AA5D-DD9EF1BB485F}"/>
    <dgm:cxn modelId="{328E1448-7E2A-4C41-BFF2-F872A263E97A}" srcId="{88797802-6A30-44E2-84D8-2EEA3A37C334}" destId="{B26ABA89-E8C1-4E57-A1EA-CAA18D60CD96}" srcOrd="0" destOrd="0" parTransId="{0A8E1980-F31C-4458-862E-D32C11F66C1E}" sibTransId="{CD7CAAD1-A452-4B24-8920-F3CA785FD1EE}"/>
    <dgm:cxn modelId="{72D53069-4A8B-44A9-AE92-13F01E2B5195}" srcId="{B26ABA89-E8C1-4E57-A1EA-CAA18D60CD96}" destId="{7E0B3617-94EF-421F-ADF8-2CC591ECC04A}" srcOrd="2" destOrd="0" parTransId="{0060C6A4-10E5-4274-8961-EF06E1BDDF5F}" sibTransId="{007E9CE5-785E-4B79-A44C-619124AEFFA8}"/>
    <dgm:cxn modelId="{607C4F4A-BF2D-4FEE-B185-282DF29444F6}" type="presOf" srcId="{D3F1C7B5-22AF-4F12-94AC-0A806954B6C3}" destId="{04566693-D7EC-4942-83C9-541D0968EF92}" srcOrd="0" destOrd="4" presId="urn:microsoft.com/office/officeart/2005/8/layout/vList2"/>
    <dgm:cxn modelId="{8071B64A-B554-47DC-BFA9-511127DE66BF}" srcId="{7680BDFE-2E96-4E0A-B430-31E71AC296D0}" destId="{62382D07-C0CF-48A6-B5FD-E275EC462A87}" srcOrd="3" destOrd="0" parTransId="{B839A477-1194-486C-832B-1F3A9875CF22}" sibTransId="{DF6B6D71-61FE-40C2-9F48-1AE9F47009DD}"/>
    <dgm:cxn modelId="{F99E5D4C-4D68-4AD8-A7AB-6EF712EFB450}" type="presOf" srcId="{6428704F-B6CF-422F-88C7-D3BDDF1EAF11}" destId="{04566693-D7EC-4942-83C9-541D0968EF92}" srcOrd="0" destOrd="0" presId="urn:microsoft.com/office/officeart/2005/8/layout/vList2"/>
    <dgm:cxn modelId="{8812D175-3690-42FB-807F-B58D7F0DEFD2}" type="presOf" srcId="{824F4541-8302-4170-8601-574FA7734A69}" destId="{F5CA2E47-9926-4177-B5FB-D00E5B993162}" srcOrd="0" destOrd="5" presId="urn:microsoft.com/office/officeart/2005/8/layout/vList2"/>
    <dgm:cxn modelId="{E4B35C5A-3B5A-4A56-A3F3-A005910BAE12}" srcId="{88797802-6A30-44E2-84D8-2EEA3A37C334}" destId="{7680BDFE-2E96-4E0A-B430-31E71AC296D0}" srcOrd="1" destOrd="0" parTransId="{198925FF-5D63-48FF-BCB5-C0135D7509D9}" sibTransId="{959304BA-CF18-41E2-BBE8-0B89309ECED2}"/>
    <dgm:cxn modelId="{1F70238E-0BFA-4D4E-8BA2-C57DB40A41D8}" type="presOf" srcId="{B49D4EFB-CFCE-462F-AE98-C3FE5C90BEE6}" destId="{F5CA2E47-9926-4177-B5FB-D00E5B993162}" srcOrd="0" destOrd="6" presId="urn:microsoft.com/office/officeart/2005/8/layout/vList2"/>
    <dgm:cxn modelId="{89B0D197-5628-4994-94CD-C19E52B43BED}" type="presOf" srcId="{408B5F3C-0210-40AE-AEA9-B7C4E9BB9E77}" destId="{F5CA2E47-9926-4177-B5FB-D00E5B993162}" srcOrd="0" destOrd="4" presId="urn:microsoft.com/office/officeart/2005/8/layout/vList2"/>
    <dgm:cxn modelId="{DB6BB1AC-F017-4651-80DC-5F92C22322E6}" type="presOf" srcId="{B26ABA89-E8C1-4E57-A1EA-CAA18D60CD96}" destId="{AF08DB41-6F89-47FE-ADBA-768A4E21C2A2}" srcOrd="0" destOrd="0" presId="urn:microsoft.com/office/officeart/2005/8/layout/vList2"/>
    <dgm:cxn modelId="{34A3D1AE-C798-4A2C-A039-8380FCB8A38B}" srcId="{7680BDFE-2E96-4E0A-B430-31E71AC296D0}" destId="{6428704F-B6CF-422F-88C7-D3BDDF1EAF11}" srcOrd="0" destOrd="0" parTransId="{E4FBEE86-BC75-4A72-B931-1582CE64417D}" sibTransId="{F4D00A76-14F9-4F5E-9E0F-7016997B4EC7}"/>
    <dgm:cxn modelId="{7F374ABE-9D97-4F7E-951A-ECEBFABF276D}" srcId="{7680BDFE-2E96-4E0A-B430-31E71AC296D0}" destId="{D3F1C7B5-22AF-4F12-94AC-0A806954B6C3}" srcOrd="4" destOrd="0" parTransId="{71083400-DAA6-479F-8411-44ED16530900}" sibTransId="{C91040B0-65DA-4971-A0EB-25DC9E31D749}"/>
    <dgm:cxn modelId="{6E45A0C6-BD8B-47BC-AA17-239C3D773F30}" type="presOf" srcId="{7E0B3617-94EF-421F-ADF8-2CC591ECC04A}" destId="{F5CA2E47-9926-4177-B5FB-D00E5B993162}" srcOrd="0" destOrd="2" presId="urn:microsoft.com/office/officeart/2005/8/layout/vList2"/>
    <dgm:cxn modelId="{ECFEF1CD-145F-4A23-85D4-CA986322A806}" srcId="{B26ABA89-E8C1-4E57-A1EA-CAA18D60CD96}" destId="{824F4541-8302-4170-8601-574FA7734A69}" srcOrd="5" destOrd="0" parTransId="{65939B45-A02B-4A4E-AB43-83402CB571BE}" sibTransId="{6E53DA6E-E088-458A-A8CF-4317476921D7}"/>
    <dgm:cxn modelId="{DED61FF2-70DC-4D1D-91C8-2C64738035DF}" type="presOf" srcId="{7680BDFE-2E96-4E0A-B430-31E71AC296D0}" destId="{61DDF26E-809C-482C-9E59-A59D7FDEC31B}" srcOrd="0" destOrd="0" presId="urn:microsoft.com/office/officeart/2005/8/layout/vList2"/>
    <dgm:cxn modelId="{6353A8FA-40EA-4AE5-BD0E-60E132F8D4F8}" type="presOf" srcId="{28AB1C51-D9DE-405B-A2C8-C7448514C545}" destId="{F5CA2E47-9926-4177-B5FB-D00E5B993162}" srcOrd="0" destOrd="1" presId="urn:microsoft.com/office/officeart/2005/8/layout/vList2"/>
    <dgm:cxn modelId="{6DA3752F-49D0-4A05-A4B3-C40D9FDD5A78}" type="presParOf" srcId="{EDEF98CD-2D16-4419-9227-3F9BB542F96F}" destId="{AF08DB41-6F89-47FE-ADBA-768A4E21C2A2}" srcOrd="0" destOrd="0" presId="urn:microsoft.com/office/officeart/2005/8/layout/vList2"/>
    <dgm:cxn modelId="{2119E030-76C1-497A-86F4-02E6847BEB2C}" type="presParOf" srcId="{EDEF98CD-2D16-4419-9227-3F9BB542F96F}" destId="{F5CA2E47-9926-4177-B5FB-D00E5B993162}" srcOrd="1" destOrd="0" presId="urn:microsoft.com/office/officeart/2005/8/layout/vList2"/>
    <dgm:cxn modelId="{BDE54B45-6B81-4F4B-8186-7E92DFA0CB08}" type="presParOf" srcId="{EDEF98CD-2D16-4419-9227-3F9BB542F96F}" destId="{61DDF26E-809C-482C-9E59-A59D7FDEC31B}" srcOrd="2" destOrd="0" presId="urn:microsoft.com/office/officeart/2005/8/layout/vList2"/>
    <dgm:cxn modelId="{8CF8F61A-2851-47AA-B995-70B36A39A709}" type="presParOf" srcId="{EDEF98CD-2D16-4419-9227-3F9BB542F96F}" destId="{04566693-D7EC-4942-83C9-541D0968EF9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797802-6A30-44E2-84D8-2EEA3A37C33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26ABA89-E8C1-4E57-A1EA-CAA18D60CD96}">
      <dgm:prSet phldr="0"/>
      <dgm:spPr/>
      <dgm:t>
        <a:bodyPr/>
        <a:lstStyle/>
        <a:p>
          <a:r>
            <a:rPr lang="en-IN" b="1">
              <a:latin typeface="Calibri"/>
              <a:cs typeface="Calibri"/>
            </a:rPr>
            <a:t>studetRegistration.csv</a:t>
          </a:r>
          <a:r>
            <a:rPr lang="en-IN" b="0">
              <a:latin typeface="Calibri"/>
              <a:cs typeface="Calibri"/>
            </a:rPr>
            <a:t> -  Contains information on the Student registration for different modules. File contains five columns:</a:t>
          </a:r>
        </a:p>
      </dgm:t>
    </dgm:pt>
    <dgm:pt modelId="{0A8E1980-F31C-4458-862E-D32C11F66C1E}" type="parTrans" cxnId="{328E1448-7E2A-4C41-BFF2-F872A263E97A}">
      <dgm:prSet/>
      <dgm:spPr/>
      <dgm:t>
        <a:bodyPr/>
        <a:lstStyle/>
        <a:p>
          <a:endParaRPr lang="en-US"/>
        </a:p>
      </dgm:t>
    </dgm:pt>
    <dgm:pt modelId="{CD7CAAD1-A452-4B24-8920-F3CA785FD1EE}" type="sibTrans" cxnId="{328E1448-7E2A-4C41-BFF2-F872A263E97A}">
      <dgm:prSet/>
      <dgm:spPr/>
      <dgm:t>
        <a:bodyPr/>
        <a:lstStyle/>
        <a:p>
          <a:endParaRPr lang="en-US"/>
        </a:p>
      </dgm:t>
    </dgm:pt>
    <dgm:pt modelId="{80605A33-02B1-49CE-B44A-9C5291D24DD4}">
      <dgm:prSet/>
      <dgm:spPr/>
      <dgm:t>
        <a:bodyPr/>
        <a:lstStyle/>
        <a:p>
          <a:pPr algn="l" rtl="0">
            <a:lnSpc>
              <a:spcPct val="90000"/>
            </a:lnSpc>
          </a:pPr>
          <a:r>
            <a:rPr lang="en-IN" b="1" i="0">
              <a:solidFill>
                <a:srgbClr val="000000"/>
              </a:solidFill>
              <a:latin typeface="Calibri"/>
              <a:cs typeface="Calibri"/>
            </a:rPr>
            <a:t>code_module</a:t>
          </a:r>
          <a:r>
            <a:rPr lang="en-IN" b="0" i="0">
              <a:solidFill>
                <a:srgbClr val="000000"/>
              </a:solidFill>
              <a:latin typeface="Calibri"/>
              <a:cs typeface="Calibri"/>
            </a:rPr>
            <a:t> – identification code of the module, to which the assessment belongs.</a:t>
          </a:r>
          <a:endParaRPr lang="en-US">
            <a:solidFill>
              <a:srgbClr val="000000"/>
            </a:solidFill>
            <a:latin typeface="Calibri"/>
            <a:cs typeface="Calibri"/>
          </a:endParaRPr>
        </a:p>
      </dgm:t>
    </dgm:pt>
    <dgm:pt modelId="{66367F47-6B6C-4FF3-9856-C7BF96447C6D}" type="parTrans" cxnId="{9DEA7667-C062-44EC-81C8-6553B5292FF8}">
      <dgm:prSet/>
      <dgm:spPr/>
      <dgm:t>
        <a:bodyPr/>
        <a:lstStyle/>
        <a:p>
          <a:endParaRPr lang="en-US"/>
        </a:p>
      </dgm:t>
    </dgm:pt>
    <dgm:pt modelId="{DB601E6E-957E-4906-AA5D-DD9EF1BB485F}" type="sibTrans" cxnId="{9DEA7667-C062-44EC-81C8-6553B5292FF8}">
      <dgm:prSet/>
      <dgm:spPr/>
      <dgm:t>
        <a:bodyPr/>
        <a:lstStyle/>
        <a:p>
          <a:endParaRPr lang="en-US"/>
        </a:p>
      </dgm:t>
    </dgm:pt>
    <dgm:pt modelId="{28AB1C51-D9DE-405B-A2C8-C7448514C545}">
      <dgm:prSet/>
      <dgm:spPr/>
      <dgm:t>
        <a:bodyPr/>
        <a:lstStyle/>
        <a:p>
          <a:r>
            <a:rPr lang="en-IN" b="1" i="0" err="1">
              <a:latin typeface="Calibri"/>
              <a:cs typeface="Calibri"/>
            </a:rPr>
            <a:t>code_presentation</a:t>
          </a:r>
          <a:r>
            <a:rPr lang="en-IN" b="0" i="0">
              <a:latin typeface="Calibri"/>
              <a:cs typeface="Calibri"/>
            </a:rPr>
            <a:t> - the identification code of the presentation during which the student is registered on the module.</a:t>
          </a:r>
          <a:endParaRPr lang="en-US">
            <a:latin typeface="Calibri"/>
            <a:cs typeface="Calibri"/>
          </a:endParaRPr>
        </a:p>
      </dgm:t>
    </dgm:pt>
    <dgm:pt modelId="{5E3267DA-796F-4A35-9D78-5B889573CB38}" type="parTrans" cxnId="{7CA70109-8822-4CBD-A576-6F43703C4FD6}">
      <dgm:prSet/>
      <dgm:spPr/>
      <dgm:t>
        <a:bodyPr/>
        <a:lstStyle/>
        <a:p>
          <a:endParaRPr lang="en-US"/>
        </a:p>
      </dgm:t>
    </dgm:pt>
    <dgm:pt modelId="{2B8DC018-4B22-4FB0-A7D5-BF2FACEFBD77}" type="sibTrans" cxnId="{7CA70109-8822-4CBD-A576-6F43703C4FD6}">
      <dgm:prSet/>
      <dgm:spPr/>
      <dgm:t>
        <a:bodyPr/>
        <a:lstStyle/>
        <a:p>
          <a:endParaRPr lang="en-US"/>
        </a:p>
      </dgm:t>
    </dgm:pt>
    <dgm:pt modelId="{7E0B3617-94EF-421F-ADF8-2CC591ECC04A}">
      <dgm:prSet/>
      <dgm:spPr/>
      <dgm:t>
        <a:bodyPr/>
        <a:lstStyle/>
        <a:p>
          <a:pPr rtl="0"/>
          <a:r>
            <a:rPr lang="en-IN" b="1" i="0">
              <a:latin typeface="Calibri"/>
              <a:cs typeface="Calibri"/>
            </a:rPr>
            <a:t>id_student</a:t>
          </a:r>
          <a:r>
            <a:rPr lang="en-IN" b="0" i="0">
              <a:latin typeface="Calibri"/>
              <a:cs typeface="Calibri"/>
            </a:rPr>
            <a:t> – a unique identification number for the student.</a:t>
          </a:r>
          <a:endParaRPr lang="en-IN">
            <a:latin typeface="Calibri"/>
            <a:cs typeface="Calibri"/>
          </a:endParaRPr>
        </a:p>
      </dgm:t>
    </dgm:pt>
    <dgm:pt modelId="{0060C6A4-10E5-4274-8961-EF06E1BDDF5F}" type="parTrans" cxnId="{72D53069-4A8B-44A9-AE92-13F01E2B5195}">
      <dgm:prSet/>
      <dgm:spPr/>
      <dgm:t>
        <a:bodyPr/>
        <a:lstStyle/>
        <a:p>
          <a:endParaRPr lang="en-US"/>
        </a:p>
      </dgm:t>
    </dgm:pt>
    <dgm:pt modelId="{007E9CE5-785E-4B79-A44C-619124AEFFA8}" type="sibTrans" cxnId="{72D53069-4A8B-44A9-AE92-13F01E2B5195}">
      <dgm:prSet/>
      <dgm:spPr/>
      <dgm:t>
        <a:bodyPr/>
        <a:lstStyle/>
        <a:p>
          <a:endParaRPr lang="en-US"/>
        </a:p>
      </dgm:t>
    </dgm:pt>
    <dgm:pt modelId="{96FD7C53-8A89-49A0-9DC6-14F3FF65393E}">
      <dgm:prSet/>
      <dgm:spPr/>
      <dgm:t>
        <a:bodyPr/>
        <a:lstStyle/>
        <a:p>
          <a:pPr rtl="0"/>
          <a:r>
            <a:rPr lang="en-IN" b="1" i="0">
              <a:latin typeface="Calibri"/>
              <a:cs typeface="Calibri"/>
            </a:rPr>
            <a:t>date_registration</a:t>
          </a:r>
          <a:r>
            <a:rPr lang="en-IN" b="0" i="0">
              <a:latin typeface="Calibri"/>
              <a:cs typeface="Calibri"/>
            </a:rPr>
            <a:t> – the date of student’s registration on the module presentation, this is the number of days measured relative to the start </a:t>
          </a:r>
          <a:r>
            <a:rPr lang="en-IN">
              <a:latin typeface="Calibri"/>
              <a:cs typeface="Calibri"/>
            </a:rPr>
            <a:t>of the module-presentation (e.g. the negative value -30 means that the student registered to module presentation 30 days before it started).</a:t>
          </a:r>
        </a:p>
      </dgm:t>
    </dgm:pt>
    <dgm:pt modelId="{99A2A397-5A72-49FE-AA15-822EB16A1388}" type="parTrans" cxnId="{68255F06-2838-483C-8993-C08989592E17}">
      <dgm:prSet/>
      <dgm:spPr/>
      <dgm:t>
        <a:bodyPr/>
        <a:lstStyle/>
        <a:p>
          <a:endParaRPr lang="en-US"/>
        </a:p>
      </dgm:t>
    </dgm:pt>
    <dgm:pt modelId="{1914CC00-887E-4D8D-9A8D-376F423FE839}" type="sibTrans" cxnId="{68255F06-2838-483C-8993-C08989592E17}">
      <dgm:prSet/>
      <dgm:spPr/>
      <dgm:t>
        <a:bodyPr/>
        <a:lstStyle/>
        <a:p>
          <a:endParaRPr lang="en-US"/>
        </a:p>
      </dgm:t>
    </dgm:pt>
    <dgm:pt modelId="{408B5F3C-0210-40AE-AEA9-B7C4E9BB9E77}">
      <dgm:prSet/>
      <dgm:spPr/>
      <dgm:t>
        <a:bodyPr/>
        <a:lstStyle/>
        <a:p>
          <a:pPr rtl="0"/>
          <a:r>
            <a:rPr lang="en-IN" b="1" i="0">
              <a:latin typeface="Calibri"/>
              <a:cs typeface="Calibri"/>
            </a:rPr>
            <a:t>date_unregistration</a:t>
          </a:r>
          <a:r>
            <a:rPr lang="en-IN" b="0" i="0">
              <a:latin typeface="Calibri"/>
              <a:cs typeface="Calibri"/>
            </a:rPr>
            <a:t> – date of student un-registration from the module presentation, this </a:t>
          </a:r>
          <a:r>
            <a:rPr lang="en-IN">
              <a:latin typeface="Calibri"/>
              <a:cs typeface="Calibri"/>
            </a:rPr>
            <a:t>is </a:t>
          </a:r>
          <a:r>
            <a:rPr lang="en-IN" b="0" i="0">
              <a:latin typeface="Calibri"/>
              <a:cs typeface="Calibri"/>
            </a:rPr>
            <a:t>the number of days </a:t>
          </a:r>
          <a:r>
            <a:rPr lang="en-IN">
              <a:latin typeface="Calibri"/>
              <a:cs typeface="Calibri"/>
            </a:rPr>
            <a:t>measured relative to </a:t>
          </a:r>
          <a:r>
            <a:rPr lang="en-IN" b="0" i="0">
              <a:latin typeface="Calibri"/>
              <a:cs typeface="Calibri"/>
            </a:rPr>
            <a:t>the start of the</a:t>
          </a:r>
          <a:r>
            <a:rPr lang="en-IN">
              <a:latin typeface="Calibri"/>
              <a:cs typeface="Calibri"/>
            </a:rPr>
            <a:t> module-presentation.</a:t>
          </a:r>
        </a:p>
      </dgm:t>
    </dgm:pt>
    <dgm:pt modelId="{9A778397-238D-4633-B93E-5B477C39F0BB}" type="parTrans" cxnId="{18AB4A21-5DF8-4B81-942D-8CF8544B42D4}">
      <dgm:prSet/>
      <dgm:spPr/>
      <dgm:t>
        <a:bodyPr/>
        <a:lstStyle/>
        <a:p>
          <a:endParaRPr lang="en-US"/>
        </a:p>
      </dgm:t>
    </dgm:pt>
    <dgm:pt modelId="{F42658A9-BF36-4138-9B04-BF1CE4196A4F}" type="sibTrans" cxnId="{18AB4A21-5DF8-4B81-942D-8CF8544B42D4}">
      <dgm:prSet/>
      <dgm:spPr/>
      <dgm:t>
        <a:bodyPr/>
        <a:lstStyle/>
        <a:p>
          <a:endParaRPr lang="en-US"/>
        </a:p>
      </dgm:t>
    </dgm:pt>
    <dgm:pt modelId="{7680BDFE-2E96-4E0A-B430-31E71AC296D0}">
      <dgm:prSet/>
      <dgm:spPr/>
      <dgm:t>
        <a:bodyPr/>
        <a:lstStyle/>
        <a:p>
          <a:pPr algn="l" rtl="0"/>
          <a:r>
            <a:rPr lang="en-IN" b="1">
              <a:latin typeface="Calibri"/>
              <a:cs typeface="Calibri"/>
            </a:rPr>
            <a:t>vle.csv</a:t>
          </a:r>
          <a:r>
            <a:rPr lang="en-IN" b="0">
              <a:latin typeface="Calibri"/>
              <a:cs typeface="Calibri"/>
            </a:rPr>
            <a:t> </a:t>
          </a:r>
          <a:r>
            <a:rPr lang="en-IN">
              <a:latin typeface="Calibri"/>
              <a:cs typeface="Calibri"/>
            </a:rPr>
            <a:t>– The studentVle.csv file contains information about each student’s interactions with the materials in the VLE. This columns are:</a:t>
          </a:r>
        </a:p>
      </dgm:t>
    </dgm:pt>
    <dgm:pt modelId="{198925FF-5D63-48FF-BCB5-C0135D7509D9}" type="parTrans" cxnId="{E4B35C5A-3B5A-4A56-A3F3-A005910BAE12}">
      <dgm:prSet/>
      <dgm:spPr/>
      <dgm:t>
        <a:bodyPr/>
        <a:lstStyle/>
        <a:p>
          <a:endParaRPr lang="en-US"/>
        </a:p>
      </dgm:t>
    </dgm:pt>
    <dgm:pt modelId="{959304BA-CF18-41E2-BBE8-0B89309ECED2}" type="sibTrans" cxnId="{E4B35C5A-3B5A-4A56-A3F3-A005910BAE12}">
      <dgm:prSet/>
      <dgm:spPr/>
      <dgm:t>
        <a:bodyPr/>
        <a:lstStyle/>
        <a:p>
          <a:endParaRPr lang="en-US"/>
        </a:p>
      </dgm:t>
    </dgm:pt>
    <dgm:pt modelId="{6428704F-B6CF-422F-88C7-D3BDDF1EAF11}">
      <dgm:prSet/>
      <dgm:spPr/>
      <dgm:t>
        <a:bodyPr/>
        <a:lstStyle/>
        <a:p>
          <a:pPr rtl="0"/>
          <a:r>
            <a:rPr lang="en-IN" b="1">
              <a:latin typeface="Calibri"/>
              <a:cs typeface="Calibri"/>
            </a:rPr>
            <a:t>code_module</a:t>
          </a:r>
          <a:r>
            <a:rPr lang="en-IN">
              <a:latin typeface="Calibri"/>
              <a:cs typeface="Calibri"/>
            </a:rPr>
            <a:t> – an identification code for a module.</a:t>
          </a:r>
          <a:endParaRPr lang="en-US">
            <a:latin typeface="Calibri"/>
            <a:cs typeface="Calibri"/>
          </a:endParaRPr>
        </a:p>
      </dgm:t>
    </dgm:pt>
    <dgm:pt modelId="{E4FBEE86-BC75-4A72-B931-1582CE64417D}" type="parTrans" cxnId="{34A3D1AE-C798-4A2C-A039-8380FCB8A38B}">
      <dgm:prSet/>
      <dgm:spPr/>
      <dgm:t>
        <a:bodyPr/>
        <a:lstStyle/>
        <a:p>
          <a:endParaRPr lang="en-US"/>
        </a:p>
      </dgm:t>
    </dgm:pt>
    <dgm:pt modelId="{F4D00A76-14F9-4F5E-9E0F-7016997B4EC7}" type="sibTrans" cxnId="{34A3D1AE-C798-4A2C-A039-8380FCB8A38B}">
      <dgm:prSet/>
      <dgm:spPr/>
      <dgm:t>
        <a:bodyPr/>
        <a:lstStyle/>
        <a:p>
          <a:endParaRPr lang="en-US"/>
        </a:p>
      </dgm:t>
    </dgm:pt>
    <dgm:pt modelId="{2B426AA7-CE6A-4363-A726-172EFC1C20C9}">
      <dgm:prSet/>
      <dgm:spPr/>
      <dgm:t>
        <a:bodyPr/>
        <a:lstStyle/>
        <a:p>
          <a:pPr rtl="0"/>
          <a:r>
            <a:rPr lang="en-IN" b="1">
              <a:latin typeface="Calibri"/>
              <a:cs typeface="Calibri"/>
            </a:rPr>
            <a:t>code_presentation</a:t>
          </a:r>
          <a:r>
            <a:rPr lang="en-IN" b="0">
              <a:latin typeface="Calibri"/>
              <a:cs typeface="Calibri"/>
            </a:rPr>
            <a:t> - </a:t>
          </a:r>
          <a:r>
            <a:rPr lang="en-IN">
              <a:latin typeface="Calibri"/>
              <a:cs typeface="Calibri"/>
            </a:rPr>
            <a:t>the identification code of the module presentation.</a:t>
          </a:r>
        </a:p>
      </dgm:t>
    </dgm:pt>
    <dgm:pt modelId="{C71E9DAD-64FC-4E51-9798-385FC44A10EC}" type="parTrans" cxnId="{EC0BE161-04C9-4089-8EE3-3EE12D103AAA}">
      <dgm:prSet/>
      <dgm:spPr/>
      <dgm:t>
        <a:bodyPr/>
        <a:lstStyle/>
        <a:p>
          <a:endParaRPr lang="en-US"/>
        </a:p>
      </dgm:t>
    </dgm:pt>
    <dgm:pt modelId="{DF08B42C-460C-4A25-AB4C-BCAB3F7A7CBF}" type="sibTrans" cxnId="{EC0BE161-04C9-4089-8EE3-3EE12D103AAA}">
      <dgm:prSet/>
      <dgm:spPr/>
      <dgm:t>
        <a:bodyPr/>
        <a:lstStyle/>
        <a:p>
          <a:endParaRPr lang="en-US"/>
        </a:p>
      </dgm:t>
    </dgm:pt>
    <dgm:pt modelId="{D4D4C5AD-971E-4FD9-8FDE-D6026D0208CA}">
      <dgm:prSet/>
      <dgm:spPr/>
      <dgm:t>
        <a:bodyPr/>
        <a:lstStyle/>
        <a:p>
          <a:pPr rtl="0"/>
          <a:r>
            <a:rPr lang="en-IN" b="1">
              <a:latin typeface="Calibri"/>
              <a:cs typeface="Calibri"/>
            </a:rPr>
            <a:t>id_student</a:t>
          </a:r>
          <a:r>
            <a:rPr lang="en-IN">
              <a:latin typeface="Calibri"/>
              <a:cs typeface="Calibri"/>
            </a:rPr>
            <a:t> </a:t>
          </a:r>
          <a:r>
            <a:rPr lang="en-IN" b="0">
              <a:latin typeface="Calibri"/>
              <a:cs typeface="Calibri"/>
            </a:rPr>
            <a:t>– a unique</a:t>
          </a:r>
          <a:r>
            <a:rPr lang="en-IN">
              <a:latin typeface="Calibri"/>
              <a:cs typeface="Calibri"/>
            </a:rPr>
            <a:t> identification number for </a:t>
          </a:r>
          <a:r>
            <a:rPr lang="en-IN" b="0">
              <a:latin typeface="Calibri"/>
              <a:cs typeface="Calibri"/>
            </a:rPr>
            <a:t>the </a:t>
          </a:r>
          <a:r>
            <a:rPr lang="en-IN">
              <a:latin typeface="Calibri"/>
              <a:cs typeface="Calibri"/>
            </a:rPr>
            <a:t>student.</a:t>
          </a:r>
        </a:p>
      </dgm:t>
    </dgm:pt>
    <dgm:pt modelId="{4F400E55-356A-47F3-9264-C59729B44395}" type="parTrans" cxnId="{7A10211F-1D03-4453-8792-24678D78EE3F}">
      <dgm:prSet/>
      <dgm:spPr/>
      <dgm:t>
        <a:bodyPr/>
        <a:lstStyle/>
        <a:p>
          <a:endParaRPr lang="en-US"/>
        </a:p>
      </dgm:t>
    </dgm:pt>
    <dgm:pt modelId="{B2E4B530-E930-4BEC-8A39-ADE278AACEDC}" type="sibTrans" cxnId="{7A10211F-1D03-4453-8792-24678D78EE3F}">
      <dgm:prSet/>
      <dgm:spPr/>
      <dgm:t>
        <a:bodyPr/>
        <a:lstStyle/>
        <a:p>
          <a:endParaRPr lang="en-US"/>
        </a:p>
      </dgm:t>
    </dgm:pt>
    <dgm:pt modelId="{62382D07-C0CF-48A6-B5FD-E275EC462A87}">
      <dgm:prSet phldr="0"/>
      <dgm:spPr/>
      <dgm:t>
        <a:bodyPr/>
        <a:lstStyle/>
        <a:p>
          <a:pPr rtl="0"/>
          <a:r>
            <a:rPr lang="en-IN" b="1">
              <a:latin typeface="Calibri"/>
              <a:cs typeface="Calibri"/>
            </a:rPr>
            <a:t>id_site</a:t>
          </a:r>
          <a:r>
            <a:rPr lang="en-IN">
              <a:latin typeface="Calibri"/>
              <a:cs typeface="Calibri"/>
            </a:rPr>
            <a:t> - an identification number for the VLE material.</a:t>
          </a:r>
        </a:p>
      </dgm:t>
    </dgm:pt>
    <dgm:pt modelId="{B839A477-1194-486C-832B-1F3A9875CF22}" type="parTrans" cxnId="{8071B64A-B554-47DC-BFA9-511127DE66BF}">
      <dgm:prSet/>
      <dgm:spPr/>
    </dgm:pt>
    <dgm:pt modelId="{DF6B6D71-61FE-40C2-9F48-1AE9F47009DD}" type="sibTrans" cxnId="{8071B64A-B554-47DC-BFA9-511127DE66BF}">
      <dgm:prSet/>
      <dgm:spPr/>
    </dgm:pt>
    <dgm:pt modelId="{D3F1C7B5-22AF-4F12-94AC-0A806954B6C3}">
      <dgm:prSet phldr="0"/>
      <dgm:spPr/>
      <dgm:t>
        <a:bodyPr/>
        <a:lstStyle/>
        <a:p>
          <a:pPr rtl="0"/>
          <a:r>
            <a:rPr lang="en-IN" b="1">
              <a:latin typeface="Calibri"/>
              <a:cs typeface="Calibri"/>
            </a:rPr>
            <a:t>date </a:t>
          </a:r>
          <a:r>
            <a:rPr lang="en-IN">
              <a:latin typeface="Calibri"/>
              <a:cs typeface="Calibri"/>
            </a:rPr>
            <a:t>– the date of student’s interaction with the material measured as the number of days since the start of the module-presentation.</a:t>
          </a:r>
        </a:p>
      </dgm:t>
    </dgm:pt>
    <dgm:pt modelId="{71083400-DAA6-479F-8411-44ED16530900}" type="parTrans" cxnId="{7F374ABE-9D97-4F7E-951A-ECEBFABF276D}">
      <dgm:prSet/>
      <dgm:spPr/>
    </dgm:pt>
    <dgm:pt modelId="{C91040B0-65DA-4971-A0EB-25DC9E31D749}" type="sibTrans" cxnId="{7F374ABE-9D97-4F7E-951A-ECEBFABF276D}">
      <dgm:prSet/>
      <dgm:spPr/>
    </dgm:pt>
    <dgm:pt modelId="{83652E1B-DEF8-4D35-A538-0BDF44FEE92F}">
      <dgm:prSet phldr="0"/>
      <dgm:spPr/>
      <dgm:t>
        <a:bodyPr/>
        <a:lstStyle/>
        <a:p>
          <a:pPr rtl="0"/>
          <a:r>
            <a:rPr lang="en-IN" b="1">
              <a:latin typeface="Calibri"/>
              <a:cs typeface="Calibri"/>
            </a:rPr>
            <a:t>sum_click</a:t>
          </a:r>
          <a:r>
            <a:rPr lang="en-IN">
              <a:latin typeface="Calibri"/>
              <a:cs typeface="Calibri"/>
            </a:rPr>
            <a:t> – the number of times a student interacts with the material in</a:t>
          </a:r>
          <a:br>
            <a:rPr lang="en-IN">
              <a:latin typeface="Calibri"/>
              <a:cs typeface="Calibri"/>
            </a:rPr>
          </a:br>
          <a:r>
            <a:rPr lang="en-IN">
              <a:latin typeface="Calibri"/>
              <a:cs typeface="Calibri"/>
            </a:rPr>
            <a:t> studentVle.csv</a:t>
          </a:r>
        </a:p>
      </dgm:t>
    </dgm:pt>
    <dgm:pt modelId="{495A9BE4-6619-4125-814E-26F67702D719}" type="parTrans" cxnId="{CDB46B39-DC99-4E6D-8E17-1D6B6519EFEC}">
      <dgm:prSet/>
      <dgm:spPr/>
    </dgm:pt>
    <dgm:pt modelId="{AF46143D-1725-4E59-A885-B29ADDFBB64D}" type="sibTrans" cxnId="{CDB46B39-DC99-4E6D-8E17-1D6B6519EFEC}">
      <dgm:prSet/>
      <dgm:spPr/>
    </dgm:pt>
    <dgm:pt modelId="{FC70CEB4-D35E-401D-B5BE-362FC0CDD868}">
      <dgm:prSet phldr="0"/>
      <dgm:spPr/>
      <dgm:t>
        <a:bodyPr/>
        <a:lstStyle/>
        <a:p>
          <a:endParaRPr lang="en-IN" b="0">
            <a:latin typeface="Calibri"/>
            <a:cs typeface="Calibri"/>
          </a:endParaRPr>
        </a:p>
      </dgm:t>
    </dgm:pt>
    <dgm:pt modelId="{F8C2493C-F113-4EF7-B843-0896991813D6}" type="parTrans" cxnId="{84F0BA45-AD01-487A-8066-024F96799E8C}">
      <dgm:prSet/>
      <dgm:spPr/>
    </dgm:pt>
    <dgm:pt modelId="{78592098-FE30-4389-ADF9-B52D92DDB3D7}" type="sibTrans" cxnId="{84F0BA45-AD01-487A-8066-024F96799E8C}">
      <dgm:prSet/>
      <dgm:spPr/>
    </dgm:pt>
    <dgm:pt modelId="{EDEF98CD-2D16-4419-9227-3F9BB542F96F}" type="pres">
      <dgm:prSet presAssocID="{88797802-6A30-44E2-84D8-2EEA3A37C334}" presName="linear" presStyleCnt="0">
        <dgm:presLayoutVars>
          <dgm:animLvl val="lvl"/>
          <dgm:resizeHandles val="exact"/>
        </dgm:presLayoutVars>
      </dgm:prSet>
      <dgm:spPr/>
    </dgm:pt>
    <dgm:pt modelId="{AF08DB41-6F89-47FE-ADBA-768A4E21C2A2}" type="pres">
      <dgm:prSet presAssocID="{B26ABA89-E8C1-4E57-A1EA-CAA18D60CD96}" presName="parentText" presStyleLbl="node1" presStyleIdx="0" presStyleCnt="2">
        <dgm:presLayoutVars>
          <dgm:chMax val="0"/>
          <dgm:bulletEnabled val="1"/>
        </dgm:presLayoutVars>
      </dgm:prSet>
      <dgm:spPr/>
    </dgm:pt>
    <dgm:pt modelId="{F5CA2E47-9926-4177-B5FB-D00E5B993162}" type="pres">
      <dgm:prSet presAssocID="{B26ABA89-E8C1-4E57-A1EA-CAA18D60CD96}" presName="childText" presStyleLbl="revTx" presStyleIdx="0" presStyleCnt="2">
        <dgm:presLayoutVars>
          <dgm:bulletEnabled val="1"/>
        </dgm:presLayoutVars>
      </dgm:prSet>
      <dgm:spPr/>
    </dgm:pt>
    <dgm:pt modelId="{61DDF26E-809C-482C-9E59-A59D7FDEC31B}" type="pres">
      <dgm:prSet presAssocID="{7680BDFE-2E96-4E0A-B430-31E71AC296D0}" presName="parentText" presStyleLbl="node1" presStyleIdx="1" presStyleCnt="2">
        <dgm:presLayoutVars>
          <dgm:chMax val="0"/>
          <dgm:bulletEnabled val="1"/>
        </dgm:presLayoutVars>
      </dgm:prSet>
      <dgm:spPr/>
    </dgm:pt>
    <dgm:pt modelId="{09CC5953-705C-4191-AD9B-EEBFAB578D0B}" type="pres">
      <dgm:prSet presAssocID="{7680BDFE-2E96-4E0A-B430-31E71AC296D0}" presName="childText" presStyleLbl="revTx" presStyleIdx="1" presStyleCnt="2">
        <dgm:presLayoutVars>
          <dgm:bulletEnabled val="1"/>
        </dgm:presLayoutVars>
      </dgm:prSet>
      <dgm:spPr/>
    </dgm:pt>
  </dgm:ptLst>
  <dgm:cxnLst>
    <dgm:cxn modelId="{68255F06-2838-483C-8993-C08989592E17}" srcId="{B26ABA89-E8C1-4E57-A1EA-CAA18D60CD96}" destId="{96FD7C53-8A89-49A0-9DC6-14F3FF65393E}" srcOrd="3" destOrd="0" parTransId="{99A2A397-5A72-49FE-AA15-822EB16A1388}" sibTransId="{1914CC00-887E-4D8D-9A8D-376F423FE839}"/>
    <dgm:cxn modelId="{7CA70109-8822-4CBD-A576-6F43703C4FD6}" srcId="{B26ABA89-E8C1-4E57-A1EA-CAA18D60CD96}" destId="{28AB1C51-D9DE-405B-A2C8-C7448514C545}" srcOrd="1" destOrd="0" parTransId="{5E3267DA-796F-4A35-9D78-5B889573CB38}" sibTransId="{2B8DC018-4B22-4FB0-A7D5-BF2FACEFBD77}"/>
    <dgm:cxn modelId="{702F720E-B3D8-44CF-8FFF-DD2E272DBC05}" type="presOf" srcId="{62382D07-C0CF-48A6-B5FD-E275EC462A87}" destId="{09CC5953-705C-4191-AD9B-EEBFAB578D0B}" srcOrd="0" destOrd="3" presId="urn:microsoft.com/office/officeart/2005/8/layout/vList2"/>
    <dgm:cxn modelId="{B1D7EF16-E007-478B-ADF0-0F561F5CF3C9}" type="presOf" srcId="{88797802-6A30-44E2-84D8-2EEA3A37C334}" destId="{EDEF98CD-2D16-4419-9227-3F9BB542F96F}" srcOrd="0" destOrd="0" presId="urn:microsoft.com/office/officeart/2005/8/layout/vList2"/>
    <dgm:cxn modelId="{7A10211F-1D03-4453-8792-24678D78EE3F}" srcId="{7680BDFE-2E96-4E0A-B430-31E71AC296D0}" destId="{D4D4C5AD-971E-4FD9-8FDE-D6026D0208CA}" srcOrd="2" destOrd="0" parTransId="{4F400E55-356A-47F3-9264-C59729B44395}" sibTransId="{B2E4B530-E930-4BEC-8A39-ADE278AACEDC}"/>
    <dgm:cxn modelId="{18AB4A21-5DF8-4B81-942D-8CF8544B42D4}" srcId="{B26ABA89-E8C1-4E57-A1EA-CAA18D60CD96}" destId="{408B5F3C-0210-40AE-AEA9-B7C4E9BB9E77}" srcOrd="4" destOrd="0" parTransId="{9A778397-238D-4633-B93E-5B477C39F0BB}" sibTransId="{F42658A9-BF36-4138-9B04-BF1CE4196A4F}"/>
    <dgm:cxn modelId="{69709421-681E-49FA-9B66-56D9AECB5837}" type="presOf" srcId="{7E0B3617-94EF-421F-ADF8-2CC591ECC04A}" destId="{F5CA2E47-9926-4177-B5FB-D00E5B993162}" srcOrd="0" destOrd="2" presId="urn:microsoft.com/office/officeart/2005/8/layout/vList2"/>
    <dgm:cxn modelId="{0D12782E-18B7-4871-AB28-9452D777B2AB}" type="presOf" srcId="{B26ABA89-E8C1-4E57-A1EA-CAA18D60CD96}" destId="{AF08DB41-6F89-47FE-ADBA-768A4E21C2A2}" srcOrd="0" destOrd="0" presId="urn:microsoft.com/office/officeart/2005/8/layout/vList2"/>
    <dgm:cxn modelId="{CDB46B39-DC99-4E6D-8E17-1D6B6519EFEC}" srcId="{7680BDFE-2E96-4E0A-B430-31E71AC296D0}" destId="{83652E1B-DEF8-4D35-A538-0BDF44FEE92F}" srcOrd="5" destOrd="0" parTransId="{495A9BE4-6619-4125-814E-26F67702D719}" sibTransId="{AF46143D-1725-4E59-A885-B29ADDFBB64D}"/>
    <dgm:cxn modelId="{EC0BE161-04C9-4089-8EE3-3EE12D103AAA}" srcId="{7680BDFE-2E96-4E0A-B430-31E71AC296D0}" destId="{2B426AA7-CE6A-4363-A726-172EFC1C20C9}" srcOrd="1" destOrd="0" parTransId="{C71E9DAD-64FC-4E51-9798-385FC44A10EC}" sibTransId="{DF08B42C-460C-4A25-AB4C-BCAB3F7A7CBF}"/>
    <dgm:cxn modelId="{84F0BA45-AD01-487A-8066-024F96799E8C}" srcId="{B26ABA89-E8C1-4E57-A1EA-CAA18D60CD96}" destId="{FC70CEB4-D35E-401D-B5BE-362FC0CDD868}" srcOrd="5" destOrd="0" parTransId="{F8C2493C-F113-4EF7-B843-0896991813D6}" sibTransId="{78592098-FE30-4389-ADF9-B52D92DDB3D7}"/>
    <dgm:cxn modelId="{E8D42946-3DB3-4906-82EC-22B222C1BCC8}" type="presOf" srcId="{28AB1C51-D9DE-405B-A2C8-C7448514C545}" destId="{F5CA2E47-9926-4177-B5FB-D00E5B993162}" srcOrd="0" destOrd="1" presId="urn:microsoft.com/office/officeart/2005/8/layout/vList2"/>
    <dgm:cxn modelId="{9DEA7667-C062-44EC-81C8-6553B5292FF8}" srcId="{B26ABA89-E8C1-4E57-A1EA-CAA18D60CD96}" destId="{80605A33-02B1-49CE-B44A-9C5291D24DD4}" srcOrd="0" destOrd="0" parTransId="{66367F47-6B6C-4FF3-9856-C7BF96447C6D}" sibTransId="{DB601E6E-957E-4906-AA5D-DD9EF1BB485F}"/>
    <dgm:cxn modelId="{328E1448-7E2A-4C41-BFF2-F872A263E97A}" srcId="{88797802-6A30-44E2-84D8-2EEA3A37C334}" destId="{B26ABA89-E8C1-4E57-A1EA-CAA18D60CD96}" srcOrd="0" destOrd="0" parTransId="{0A8E1980-F31C-4458-862E-D32C11F66C1E}" sibTransId="{CD7CAAD1-A452-4B24-8920-F3CA785FD1EE}"/>
    <dgm:cxn modelId="{72D53069-4A8B-44A9-AE92-13F01E2B5195}" srcId="{B26ABA89-E8C1-4E57-A1EA-CAA18D60CD96}" destId="{7E0B3617-94EF-421F-ADF8-2CC591ECC04A}" srcOrd="2" destOrd="0" parTransId="{0060C6A4-10E5-4274-8961-EF06E1BDDF5F}" sibTransId="{007E9CE5-785E-4B79-A44C-619124AEFFA8}"/>
    <dgm:cxn modelId="{8071B64A-B554-47DC-BFA9-511127DE66BF}" srcId="{7680BDFE-2E96-4E0A-B430-31E71AC296D0}" destId="{62382D07-C0CF-48A6-B5FD-E275EC462A87}" srcOrd="3" destOrd="0" parTransId="{B839A477-1194-486C-832B-1F3A9875CF22}" sibTransId="{DF6B6D71-61FE-40C2-9F48-1AE9F47009DD}"/>
    <dgm:cxn modelId="{AAFBD64C-7B4E-42D2-9B71-88F8C06A5BF8}" type="presOf" srcId="{83652E1B-DEF8-4D35-A538-0BDF44FEE92F}" destId="{09CC5953-705C-4191-AD9B-EEBFAB578D0B}" srcOrd="0" destOrd="5" presId="urn:microsoft.com/office/officeart/2005/8/layout/vList2"/>
    <dgm:cxn modelId="{F5025F4E-C8D2-4921-B3E4-DDA2FC685372}" type="presOf" srcId="{2B426AA7-CE6A-4363-A726-172EFC1C20C9}" destId="{09CC5953-705C-4191-AD9B-EEBFAB578D0B}" srcOrd="0" destOrd="1" presId="urn:microsoft.com/office/officeart/2005/8/layout/vList2"/>
    <dgm:cxn modelId="{E4B35C5A-3B5A-4A56-A3F3-A005910BAE12}" srcId="{88797802-6A30-44E2-84D8-2EEA3A37C334}" destId="{7680BDFE-2E96-4E0A-B430-31E71AC296D0}" srcOrd="1" destOrd="0" parTransId="{198925FF-5D63-48FF-BCB5-C0135D7509D9}" sibTransId="{959304BA-CF18-41E2-BBE8-0B89309ECED2}"/>
    <dgm:cxn modelId="{79AA9885-FEF9-4E68-87E2-1CC37D11AF16}" type="presOf" srcId="{D3F1C7B5-22AF-4F12-94AC-0A806954B6C3}" destId="{09CC5953-705C-4191-AD9B-EEBFAB578D0B}" srcOrd="0" destOrd="4" presId="urn:microsoft.com/office/officeart/2005/8/layout/vList2"/>
    <dgm:cxn modelId="{1A35B89E-C7C9-423B-B326-39D05ECFD7A5}" type="presOf" srcId="{80605A33-02B1-49CE-B44A-9C5291D24DD4}" destId="{F5CA2E47-9926-4177-B5FB-D00E5B993162}" srcOrd="0" destOrd="0" presId="urn:microsoft.com/office/officeart/2005/8/layout/vList2"/>
    <dgm:cxn modelId="{D139A5AD-0A9F-4660-8FF0-8BFA27431CCD}" type="presOf" srcId="{D4D4C5AD-971E-4FD9-8FDE-D6026D0208CA}" destId="{09CC5953-705C-4191-AD9B-EEBFAB578D0B}" srcOrd="0" destOrd="2" presId="urn:microsoft.com/office/officeart/2005/8/layout/vList2"/>
    <dgm:cxn modelId="{34A3D1AE-C798-4A2C-A039-8380FCB8A38B}" srcId="{7680BDFE-2E96-4E0A-B430-31E71AC296D0}" destId="{6428704F-B6CF-422F-88C7-D3BDDF1EAF11}" srcOrd="0" destOrd="0" parTransId="{E4FBEE86-BC75-4A72-B931-1582CE64417D}" sibTransId="{F4D00A76-14F9-4F5E-9E0F-7016997B4EC7}"/>
    <dgm:cxn modelId="{7F374ABE-9D97-4F7E-951A-ECEBFABF276D}" srcId="{7680BDFE-2E96-4E0A-B430-31E71AC296D0}" destId="{D3F1C7B5-22AF-4F12-94AC-0A806954B6C3}" srcOrd="4" destOrd="0" parTransId="{71083400-DAA6-479F-8411-44ED16530900}" sibTransId="{C91040B0-65DA-4971-A0EB-25DC9E31D749}"/>
    <dgm:cxn modelId="{29B570D5-3BAA-426E-BCBA-08435DDAE27C}" type="presOf" srcId="{7680BDFE-2E96-4E0A-B430-31E71AC296D0}" destId="{61DDF26E-809C-482C-9E59-A59D7FDEC31B}" srcOrd="0" destOrd="0" presId="urn:microsoft.com/office/officeart/2005/8/layout/vList2"/>
    <dgm:cxn modelId="{6B6433D6-F66E-461E-9073-8DFDB3A35081}" type="presOf" srcId="{96FD7C53-8A89-49A0-9DC6-14F3FF65393E}" destId="{F5CA2E47-9926-4177-B5FB-D00E5B993162}" srcOrd="0" destOrd="3" presId="urn:microsoft.com/office/officeart/2005/8/layout/vList2"/>
    <dgm:cxn modelId="{44B19AE1-72F3-46CC-BD2E-C73E4E501585}" type="presOf" srcId="{408B5F3C-0210-40AE-AEA9-B7C4E9BB9E77}" destId="{F5CA2E47-9926-4177-B5FB-D00E5B993162}" srcOrd="0" destOrd="4" presId="urn:microsoft.com/office/officeart/2005/8/layout/vList2"/>
    <dgm:cxn modelId="{87C53BE7-095E-4DD3-99C3-83E4E28B466A}" type="presOf" srcId="{FC70CEB4-D35E-401D-B5BE-362FC0CDD868}" destId="{F5CA2E47-9926-4177-B5FB-D00E5B993162}" srcOrd="0" destOrd="5" presId="urn:microsoft.com/office/officeart/2005/8/layout/vList2"/>
    <dgm:cxn modelId="{8BA71AF5-416E-4323-93D5-FBBCC0ACF649}" type="presOf" srcId="{6428704F-B6CF-422F-88C7-D3BDDF1EAF11}" destId="{09CC5953-705C-4191-AD9B-EEBFAB578D0B}" srcOrd="0" destOrd="0" presId="urn:microsoft.com/office/officeart/2005/8/layout/vList2"/>
    <dgm:cxn modelId="{EA360B96-CAC2-4AEE-8D1C-DB19E558D7C6}" type="presParOf" srcId="{EDEF98CD-2D16-4419-9227-3F9BB542F96F}" destId="{AF08DB41-6F89-47FE-ADBA-768A4E21C2A2}" srcOrd="0" destOrd="0" presId="urn:microsoft.com/office/officeart/2005/8/layout/vList2"/>
    <dgm:cxn modelId="{66F5C67F-3134-4AEA-B26B-21A43A0FBDE5}" type="presParOf" srcId="{EDEF98CD-2D16-4419-9227-3F9BB542F96F}" destId="{F5CA2E47-9926-4177-B5FB-D00E5B993162}" srcOrd="1" destOrd="0" presId="urn:microsoft.com/office/officeart/2005/8/layout/vList2"/>
    <dgm:cxn modelId="{DBD01985-E64D-482A-8597-E49E23CEAFDB}" type="presParOf" srcId="{EDEF98CD-2D16-4419-9227-3F9BB542F96F}" destId="{61DDF26E-809C-482C-9E59-A59D7FDEC31B}" srcOrd="2" destOrd="0" presId="urn:microsoft.com/office/officeart/2005/8/layout/vList2"/>
    <dgm:cxn modelId="{0E57EA70-EB1E-4BF4-8F3C-5038233B1940}" type="presParOf" srcId="{EDEF98CD-2D16-4419-9227-3F9BB542F96F}" destId="{09CC5953-705C-4191-AD9B-EEBFAB578D0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84144-9E32-4575-9878-793F81E0C882}">
      <dsp:nvSpPr>
        <dsp:cNvPr id="0" name=""/>
        <dsp:cNvSpPr/>
      </dsp:nvSpPr>
      <dsp:spPr>
        <a:xfrm>
          <a:off x="913106" y="147297"/>
          <a:ext cx="563203" cy="5632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3F6C5-FFF6-4FA8-B5BF-853E32F102C4}">
      <dsp:nvSpPr>
        <dsp:cNvPr id="0" name=""/>
        <dsp:cNvSpPr/>
      </dsp:nvSpPr>
      <dsp:spPr>
        <a:xfrm>
          <a:off x="568926" y="915305"/>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kern="1200"/>
            <a:t>Data Understanding</a:t>
          </a:r>
          <a:r>
            <a:rPr lang="en-US" sz="1100" kern="1200">
              <a:latin typeface="Aptos Display" panose="02110004020202020204"/>
            </a:rPr>
            <a:t>/ </a:t>
          </a:r>
          <a:r>
            <a:rPr lang="en-US" sz="1100" kern="1200"/>
            <a:t>Overview</a:t>
          </a:r>
          <a:endParaRPr lang="en-US" sz="1100" kern="1200">
            <a:latin typeface="Aptos Display" panose="02110004020202020204"/>
          </a:endParaRPr>
        </a:p>
      </dsp:txBody>
      <dsp:txXfrm>
        <a:off x="568926" y="915305"/>
        <a:ext cx="1251562" cy="500625"/>
      </dsp:txXfrm>
    </dsp:sp>
    <dsp:sp modelId="{7D1A1A82-60DD-43D6-B03A-99E51620E900}">
      <dsp:nvSpPr>
        <dsp:cNvPr id="0" name=""/>
        <dsp:cNvSpPr/>
      </dsp:nvSpPr>
      <dsp:spPr>
        <a:xfrm>
          <a:off x="2383692" y="147297"/>
          <a:ext cx="563203" cy="563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3D5E5-CCD3-4A27-94C4-E869C799B962}">
      <dsp:nvSpPr>
        <dsp:cNvPr id="0" name=""/>
        <dsp:cNvSpPr/>
      </dsp:nvSpPr>
      <dsp:spPr>
        <a:xfrm>
          <a:off x="2039512" y="915305"/>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kern="1200">
              <a:latin typeface="Aptos Display" panose="02110004020202020204"/>
            </a:rPr>
            <a:t>Data Pre-Processing</a:t>
          </a:r>
          <a:r>
            <a:rPr lang="en-US" sz="1100" kern="1200"/>
            <a:t> and Data Cleaning</a:t>
          </a:r>
        </a:p>
      </dsp:txBody>
      <dsp:txXfrm>
        <a:off x="2039512" y="915305"/>
        <a:ext cx="1251562" cy="500625"/>
      </dsp:txXfrm>
    </dsp:sp>
    <dsp:sp modelId="{F694565A-C6A5-4441-AF85-58DBEE48A85F}">
      <dsp:nvSpPr>
        <dsp:cNvPr id="0" name=""/>
        <dsp:cNvSpPr/>
      </dsp:nvSpPr>
      <dsp:spPr>
        <a:xfrm>
          <a:off x="913106" y="1728821"/>
          <a:ext cx="563203" cy="563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ED9D80-8E99-4507-9507-CF23AE55A1AC}">
      <dsp:nvSpPr>
        <dsp:cNvPr id="0" name=""/>
        <dsp:cNvSpPr/>
      </dsp:nvSpPr>
      <dsp:spPr>
        <a:xfrm>
          <a:off x="568926" y="2496829"/>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Exploratory Data Analysis (EDA)</a:t>
          </a:r>
        </a:p>
      </dsp:txBody>
      <dsp:txXfrm>
        <a:off x="568926" y="2496829"/>
        <a:ext cx="1251562" cy="500625"/>
      </dsp:txXfrm>
    </dsp:sp>
    <dsp:sp modelId="{5DEA44D5-082E-4446-9D82-BEBDE344CF5C}">
      <dsp:nvSpPr>
        <dsp:cNvPr id="0" name=""/>
        <dsp:cNvSpPr/>
      </dsp:nvSpPr>
      <dsp:spPr>
        <a:xfrm>
          <a:off x="2383692" y="1728821"/>
          <a:ext cx="563203" cy="5632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E0C2E3-98E0-4B1F-8D92-E4DD187FD03A}">
      <dsp:nvSpPr>
        <dsp:cNvPr id="0" name=""/>
        <dsp:cNvSpPr/>
      </dsp:nvSpPr>
      <dsp:spPr>
        <a:xfrm>
          <a:off x="2039512" y="2496829"/>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Aptos Display" panose="02110004020202020204"/>
            </a:rPr>
            <a:t> Data Modelling</a:t>
          </a:r>
          <a:endParaRPr lang="en-US" sz="1100" kern="1200"/>
        </a:p>
      </dsp:txBody>
      <dsp:txXfrm>
        <a:off x="2039512" y="2496829"/>
        <a:ext cx="1251562" cy="500625"/>
      </dsp:txXfrm>
    </dsp:sp>
    <dsp:sp modelId="{21D7634A-1F0B-4AE8-AD6D-5C1DC190430A}">
      <dsp:nvSpPr>
        <dsp:cNvPr id="0" name=""/>
        <dsp:cNvSpPr/>
      </dsp:nvSpPr>
      <dsp:spPr>
        <a:xfrm>
          <a:off x="1648399" y="3310345"/>
          <a:ext cx="563203" cy="5632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112D72-5077-477F-9806-BA4CDE0ADAB3}">
      <dsp:nvSpPr>
        <dsp:cNvPr id="0" name=""/>
        <dsp:cNvSpPr/>
      </dsp:nvSpPr>
      <dsp:spPr>
        <a:xfrm>
          <a:off x="1304219" y="4078353"/>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Conclusion</a:t>
          </a:r>
        </a:p>
      </dsp:txBody>
      <dsp:txXfrm>
        <a:off x="1304219" y="4078353"/>
        <a:ext cx="1251562" cy="500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8DB41-6F89-47FE-ADBA-768A4E21C2A2}">
      <dsp:nvSpPr>
        <dsp:cNvPr id="0" name=""/>
        <dsp:cNvSpPr/>
      </dsp:nvSpPr>
      <dsp:spPr>
        <a:xfrm>
          <a:off x="0" y="176966"/>
          <a:ext cx="6301601" cy="5967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i="0" kern="1200"/>
            <a:t>studentInfo.csv </a:t>
          </a:r>
          <a:r>
            <a:rPr lang="en-IN" sz="1500" b="0" i="0" kern="1200"/>
            <a:t>– This file contains demographic information about the students together with their results. File contains the following columns:</a:t>
          </a:r>
          <a:endParaRPr lang="en-US" sz="1500" kern="1200"/>
        </a:p>
      </dsp:txBody>
      <dsp:txXfrm>
        <a:off x="29128" y="206094"/>
        <a:ext cx="6243345" cy="538444"/>
      </dsp:txXfrm>
    </dsp:sp>
    <dsp:sp modelId="{F5CA2E47-9926-4177-B5FB-D00E5B993162}">
      <dsp:nvSpPr>
        <dsp:cNvPr id="0" name=""/>
        <dsp:cNvSpPr/>
      </dsp:nvSpPr>
      <dsp:spPr>
        <a:xfrm>
          <a:off x="0" y="773666"/>
          <a:ext cx="6301601" cy="3539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IN" sz="1200" b="1" i="0" kern="1200" err="1"/>
            <a:t>code_module</a:t>
          </a:r>
          <a:r>
            <a:rPr lang="en-IN" sz="1200" b="0" i="0" kern="1200"/>
            <a:t> – an identification code for a module on which the student is registered.</a:t>
          </a:r>
          <a:endParaRPr lang="en-US" sz="1200" kern="1200"/>
        </a:p>
        <a:p>
          <a:pPr marL="114300" lvl="1" indent="-114300" algn="l" defTabSz="533400">
            <a:lnSpc>
              <a:spcPct val="90000"/>
            </a:lnSpc>
            <a:spcBef>
              <a:spcPct val="0"/>
            </a:spcBef>
            <a:spcAft>
              <a:spcPct val="20000"/>
            </a:spcAft>
            <a:buChar char="•"/>
          </a:pPr>
          <a:r>
            <a:rPr lang="en-IN" sz="1200" b="1" i="0" kern="1200" err="1"/>
            <a:t>code_presentation</a:t>
          </a:r>
          <a:r>
            <a:rPr lang="en-IN" sz="1200" b="0" i="0" kern="1200"/>
            <a:t> - the identification code of the presentation during which the student is registered on the module.</a:t>
          </a:r>
          <a:endParaRPr lang="en-US" sz="1200" kern="1200"/>
        </a:p>
        <a:p>
          <a:pPr marL="114300" lvl="1" indent="-114300" algn="l" defTabSz="533400">
            <a:lnSpc>
              <a:spcPct val="90000"/>
            </a:lnSpc>
            <a:spcBef>
              <a:spcPct val="0"/>
            </a:spcBef>
            <a:spcAft>
              <a:spcPct val="20000"/>
            </a:spcAft>
            <a:buChar char="•"/>
          </a:pPr>
          <a:r>
            <a:rPr lang="en-IN" sz="1200" b="1" i="0" kern="1200" err="1"/>
            <a:t>id_student</a:t>
          </a:r>
          <a:r>
            <a:rPr lang="en-IN" sz="1200" b="0" i="0" kern="1200"/>
            <a:t> – a unique identification number for the student.</a:t>
          </a:r>
          <a:endParaRPr lang="en-US" sz="1200" kern="1200"/>
        </a:p>
        <a:p>
          <a:pPr marL="114300" lvl="1" indent="-114300" algn="l" defTabSz="533400">
            <a:lnSpc>
              <a:spcPct val="90000"/>
            </a:lnSpc>
            <a:spcBef>
              <a:spcPct val="0"/>
            </a:spcBef>
            <a:spcAft>
              <a:spcPct val="20000"/>
            </a:spcAft>
            <a:buChar char="•"/>
          </a:pPr>
          <a:r>
            <a:rPr lang="en-IN" sz="1200" b="1" i="0" kern="1200"/>
            <a:t>gender</a:t>
          </a:r>
          <a:r>
            <a:rPr lang="en-IN" sz="1200" b="0" i="0" kern="1200"/>
            <a:t> – the student’s gender.</a:t>
          </a:r>
          <a:endParaRPr lang="en-US" sz="1200" kern="1200"/>
        </a:p>
        <a:p>
          <a:pPr marL="114300" lvl="1" indent="-114300" algn="l" defTabSz="533400">
            <a:lnSpc>
              <a:spcPct val="90000"/>
            </a:lnSpc>
            <a:spcBef>
              <a:spcPct val="0"/>
            </a:spcBef>
            <a:spcAft>
              <a:spcPct val="20000"/>
            </a:spcAft>
            <a:buChar char="•"/>
          </a:pPr>
          <a:r>
            <a:rPr lang="en-IN" sz="1200" b="1" i="0" kern="1200"/>
            <a:t>region </a:t>
          </a:r>
          <a:r>
            <a:rPr lang="en-IN" sz="1200" b="0" i="0" kern="1200"/>
            <a:t>– identifies the geographic region, where the student lived while taking the module-presentation.</a:t>
          </a:r>
          <a:endParaRPr lang="en-US" sz="1200" kern="1200"/>
        </a:p>
        <a:p>
          <a:pPr marL="114300" lvl="1" indent="-114300" algn="l" defTabSz="533400">
            <a:lnSpc>
              <a:spcPct val="90000"/>
            </a:lnSpc>
            <a:spcBef>
              <a:spcPct val="0"/>
            </a:spcBef>
            <a:spcAft>
              <a:spcPct val="20000"/>
            </a:spcAft>
            <a:buChar char="•"/>
          </a:pPr>
          <a:r>
            <a:rPr lang="en-IN" sz="1200" b="1" i="0" kern="1200" err="1"/>
            <a:t>highest_education</a:t>
          </a:r>
          <a:r>
            <a:rPr lang="en-IN" sz="1200" b="0" i="0" kern="1200"/>
            <a:t> – highest student education level on entry to the module presentation.</a:t>
          </a:r>
          <a:endParaRPr lang="en-US" sz="1200" kern="1200"/>
        </a:p>
        <a:p>
          <a:pPr marL="114300" lvl="1" indent="-114300" algn="l" defTabSz="533400">
            <a:lnSpc>
              <a:spcPct val="90000"/>
            </a:lnSpc>
            <a:spcBef>
              <a:spcPct val="0"/>
            </a:spcBef>
            <a:spcAft>
              <a:spcPct val="20000"/>
            </a:spcAft>
            <a:buChar char="•"/>
          </a:pPr>
          <a:r>
            <a:rPr lang="en-IN" sz="1200" b="1" kern="1200" err="1"/>
            <a:t>imd_band</a:t>
          </a:r>
          <a:r>
            <a:rPr lang="en-IN" sz="1200" b="0" i="0" kern="1200"/>
            <a:t> – specifies the Index of Multiple Depravation band of the place where the student lived during the module-presentation.</a:t>
          </a:r>
          <a:endParaRPr lang="en-US" sz="1200" kern="1200"/>
        </a:p>
        <a:p>
          <a:pPr marL="114300" lvl="1" indent="-114300" algn="l" defTabSz="533400">
            <a:lnSpc>
              <a:spcPct val="90000"/>
            </a:lnSpc>
            <a:spcBef>
              <a:spcPct val="0"/>
            </a:spcBef>
            <a:spcAft>
              <a:spcPct val="20000"/>
            </a:spcAft>
            <a:buChar char="•"/>
          </a:pPr>
          <a:r>
            <a:rPr lang="en-IN" sz="1200" b="1" i="0" kern="1200" err="1"/>
            <a:t>age_band</a:t>
          </a:r>
          <a:r>
            <a:rPr lang="en-IN" sz="1200" b="0" i="0" kern="1200"/>
            <a:t> – band of the student’s age.</a:t>
          </a:r>
          <a:endParaRPr lang="en-US" sz="1200" kern="1200"/>
        </a:p>
        <a:p>
          <a:pPr marL="114300" lvl="1" indent="-114300" algn="l" defTabSz="533400">
            <a:lnSpc>
              <a:spcPct val="90000"/>
            </a:lnSpc>
            <a:spcBef>
              <a:spcPct val="0"/>
            </a:spcBef>
            <a:spcAft>
              <a:spcPct val="20000"/>
            </a:spcAft>
            <a:buChar char="•"/>
          </a:pPr>
          <a:r>
            <a:rPr lang="en-IN" sz="1200" b="1" i="0" kern="1200" err="1"/>
            <a:t>num_of_prev_attempts</a:t>
          </a:r>
          <a:r>
            <a:rPr lang="en-IN" sz="1200" b="0" i="0" kern="1200"/>
            <a:t> – the number times the student has attempted this module.</a:t>
          </a:r>
          <a:endParaRPr lang="en-US" sz="1200" kern="1200"/>
        </a:p>
        <a:p>
          <a:pPr marL="114300" lvl="1" indent="-114300" algn="l" defTabSz="533400">
            <a:lnSpc>
              <a:spcPct val="90000"/>
            </a:lnSpc>
            <a:spcBef>
              <a:spcPct val="0"/>
            </a:spcBef>
            <a:spcAft>
              <a:spcPct val="20000"/>
            </a:spcAft>
            <a:buChar char="•"/>
          </a:pPr>
          <a:r>
            <a:rPr lang="en-IN" sz="1200" b="1" i="0" kern="1200" err="1"/>
            <a:t>studied_credits</a:t>
          </a:r>
          <a:r>
            <a:rPr lang="en-IN" sz="1200" b="0" i="0" kern="1200"/>
            <a:t> – the total number of credits for the modules the student is currently studying.</a:t>
          </a:r>
          <a:endParaRPr lang="en-US" sz="1200" kern="1200"/>
        </a:p>
        <a:p>
          <a:pPr marL="114300" lvl="1" indent="-114300" algn="l" defTabSz="533400">
            <a:lnSpc>
              <a:spcPct val="90000"/>
            </a:lnSpc>
            <a:spcBef>
              <a:spcPct val="0"/>
            </a:spcBef>
            <a:spcAft>
              <a:spcPct val="20000"/>
            </a:spcAft>
            <a:buChar char="•"/>
          </a:pPr>
          <a:r>
            <a:rPr lang="en-IN" sz="1200" b="1" i="0" kern="1200"/>
            <a:t>disability </a:t>
          </a:r>
          <a:r>
            <a:rPr lang="en-IN" sz="1200" b="0" i="0" kern="1200"/>
            <a:t>– indicates whether the student has declared a disability.</a:t>
          </a:r>
          <a:endParaRPr lang="en-US" sz="1200" kern="1200"/>
        </a:p>
        <a:p>
          <a:pPr marL="114300" lvl="1" indent="-114300" algn="l" defTabSz="533400">
            <a:lnSpc>
              <a:spcPct val="90000"/>
            </a:lnSpc>
            <a:spcBef>
              <a:spcPct val="0"/>
            </a:spcBef>
            <a:spcAft>
              <a:spcPct val="20000"/>
            </a:spcAft>
            <a:buChar char="•"/>
          </a:pPr>
          <a:r>
            <a:rPr lang="en-IN" sz="1200" b="1" i="0" kern="1200" err="1"/>
            <a:t>final_result</a:t>
          </a:r>
          <a:r>
            <a:rPr lang="en-IN" sz="1200" b="0" i="0" kern="1200"/>
            <a:t> – student’s final result in the module-presentation.</a:t>
          </a:r>
          <a:endParaRPr lang="en-US" sz="1200" kern="1200"/>
        </a:p>
        <a:p>
          <a:pPr marL="114300" lvl="1" indent="-114300" algn="l" defTabSz="533400">
            <a:lnSpc>
              <a:spcPct val="90000"/>
            </a:lnSpc>
            <a:spcBef>
              <a:spcPct val="0"/>
            </a:spcBef>
            <a:spcAft>
              <a:spcPct val="20000"/>
            </a:spcAft>
            <a:buChar char="•"/>
          </a:pPr>
          <a:endParaRPr lang="en-IN" sz="1200" b="0" kern="1200">
            <a:latin typeface="Aptos Display" panose="02110004020202020204"/>
          </a:endParaRPr>
        </a:p>
      </dsp:txBody>
      <dsp:txXfrm>
        <a:off x="0" y="773666"/>
        <a:ext cx="6301601" cy="3539700"/>
      </dsp:txXfrm>
    </dsp:sp>
    <dsp:sp modelId="{61DDF26E-809C-482C-9E59-A59D7FDEC31B}">
      <dsp:nvSpPr>
        <dsp:cNvPr id="0" name=""/>
        <dsp:cNvSpPr/>
      </dsp:nvSpPr>
      <dsp:spPr>
        <a:xfrm>
          <a:off x="0" y="4313367"/>
          <a:ext cx="6301601" cy="5967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courses.csv – </a:t>
          </a:r>
          <a:r>
            <a:rPr lang="en-IN" sz="1500" kern="1200"/>
            <a:t>File contains the list of all available modules and their details. The columns are:</a:t>
          </a:r>
          <a:endParaRPr lang="en-US" sz="1500" kern="1200"/>
        </a:p>
      </dsp:txBody>
      <dsp:txXfrm>
        <a:off x="29128" y="4342495"/>
        <a:ext cx="6243345" cy="538444"/>
      </dsp:txXfrm>
    </dsp:sp>
    <dsp:sp modelId="{04566693-D7EC-4942-83C9-541D0968EF92}">
      <dsp:nvSpPr>
        <dsp:cNvPr id="0" name=""/>
        <dsp:cNvSpPr/>
      </dsp:nvSpPr>
      <dsp:spPr>
        <a:xfrm>
          <a:off x="0" y="4910067"/>
          <a:ext cx="6301601"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IN" sz="1200" b="1" kern="1200" err="1"/>
            <a:t>code_module</a:t>
          </a:r>
          <a:r>
            <a:rPr lang="en-IN" sz="1200" kern="1200"/>
            <a:t> – code name of the module, which serves as the identifier.</a:t>
          </a:r>
          <a:endParaRPr lang="en-US" sz="1200" kern="1200"/>
        </a:p>
        <a:p>
          <a:pPr marL="114300" lvl="1" indent="-114300" algn="l" defTabSz="533400">
            <a:lnSpc>
              <a:spcPct val="90000"/>
            </a:lnSpc>
            <a:spcBef>
              <a:spcPct val="0"/>
            </a:spcBef>
            <a:spcAft>
              <a:spcPct val="20000"/>
            </a:spcAft>
            <a:buChar char="•"/>
          </a:pPr>
          <a:r>
            <a:rPr lang="en-IN" sz="1200" b="1" kern="1200" err="1"/>
            <a:t>code_presentation</a:t>
          </a:r>
          <a:r>
            <a:rPr lang="en-IN" sz="1200" kern="1200"/>
            <a:t> – code name of the presentation. It consists of the year and “B” for the presentation starting in February and “J” for the presentation starting in October.</a:t>
          </a:r>
          <a:endParaRPr lang="en-US" sz="1200" kern="1200"/>
        </a:p>
        <a:p>
          <a:pPr marL="114300" lvl="1" indent="-114300" algn="l" defTabSz="533400">
            <a:lnSpc>
              <a:spcPct val="90000"/>
            </a:lnSpc>
            <a:spcBef>
              <a:spcPct val="0"/>
            </a:spcBef>
            <a:spcAft>
              <a:spcPct val="20000"/>
            </a:spcAft>
            <a:buChar char="•"/>
          </a:pPr>
          <a:r>
            <a:rPr lang="en-IN" sz="1200" b="1" kern="1200"/>
            <a:t>length </a:t>
          </a:r>
          <a:r>
            <a:rPr lang="en-IN" sz="1200" kern="1200"/>
            <a:t>- length of the module-presentation in days.</a:t>
          </a:r>
          <a:endParaRPr lang="en-US" sz="1200" kern="1200"/>
        </a:p>
      </dsp:txBody>
      <dsp:txXfrm>
        <a:off x="0" y="4910067"/>
        <a:ext cx="6301601" cy="7917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8DB41-6F89-47FE-ADBA-768A4E21C2A2}">
      <dsp:nvSpPr>
        <dsp:cNvPr id="0" name=""/>
        <dsp:cNvSpPr/>
      </dsp:nvSpPr>
      <dsp:spPr>
        <a:xfrm>
          <a:off x="0" y="55804"/>
          <a:ext cx="6301601" cy="8798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b="1" kern="1200">
              <a:solidFill>
                <a:schemeClr val="bg1"/>
              </a:solidFill>
              <a:latin typeface="Calibri"/>
              <a:cs typeface="Calibri"/>
            </a:rPr>
            <a:t>assessments.csv</a:t>
          </a:r>
          <a:r>
            <a:rPr lang="en-IN" sz="1600" b="0" kern="1200">
              <a:solidFill>
                <a:schemeClr val="bg1"/>
              </a:solidFill>
              <a:latin typeface="Calibri"/>
              <a:cs typeface="Calibri"/>
            </a:rPr>
            <a:t> – This file contains information about assessments in module-presentations. Usually, every presentation has several assessments followed by the final exam. The columns are:</a:t>
          </a:r>
          <a:endParaRPr lang="en-IN" sz="1600" b="1" kern="1200">
            <a:solidFill>
              <a:schemeClr val="bg1"/>
            </a:solidFill>
            <a:latin typeface="Calibri"/>
            <a:cs typeface="Calibri"/>
          </a:endParaRPr>
        </a:p>
      </dsp:txBody>
      <dsp:txXfrm>
        <a:off x="42950" y="98754"/>
        <a:ext cx="6215701" cy="793940"/>
      </dsp:txXfrm>
    </dsp:sp>
    <dsp:sp modelId="{F5CA2E47-9926-4177-B5FB-D00E5B993162}">
      <dsp:nvSpPr>
        <dsp:cNvPr id="0" name=""/>
        <dsp:cNvSpPr/>
      </dsp:nvSpPr>
      <dsp:spPr>
        <a:xfrm>
          <a:off x="0" y="935644"/>
          <a:ext cx="6301601" cy="245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IN" sz="1200" b="1" i="0" kern="1200">
              <a:solidFill>
                <a:srgbClr val="000000"/>
              </a:solidFill>
              <a:latin typeface="Calibri"/>
              <a:cs typeface="Calibri"/>
            </a:rPr>
            <a:t>code_module</a:t>
          </a:r>
          <a:r>
            <a:rPr lang="en-IN" sz="1200" b="0" i="0" kern="1200">
              <a:solidFill>
                <a:srgbClr val="000000"/>
              </a:solidFill>
              <a:latin typeface="Calibri"/>
              <a:cs typeface="Calibri"/>
            </a:rPr>
            <a:t> – identification code of the module, to which the assessment belongs.</a:t>
          </a:r>
          <a:endParaRPr lang="en-US" sz="1200" kern="1200">
            <a:solidFill>
              <a:srgbClr val="000000"/>
            </a:solidFill>
            <a:latin typeface="Calibri"/>
            <a:cs typeface="Calibri"/>
          </a:endParaRPr>
        </a:p>
        <a:p>
          <a:pPr marL="114300" lvl="1" indent="-114300" algn="l" defTabSz="533400">
            <a:lnSpc>
              <a:spcPct val="90000"/>
            </a:lnSpc>
            <a:spcBef>
              <a:spcPct val="0"/>
            </a:spcBef>
            <a:spcAft>
              <a:spcPct val="20000"/>
            </a:spcAft>
            <a:buChar char="•"/>
          </a:pPr>
          <a:r>
            <a:rPr lang="en-IN" sz="1200" b="1" i="0" kern="1200" err="1">
              <a:latin typeface="Calibri"/>
              <a:cs typeface="Calibri"/>
            </a:rPr>
            <a:t>code_presentation</a:t>
          </a:r>
          <a:r>
            <a:rPr lang="en-IN" sz="1200" b="0" i="0" kern="1200">
              <a:latin typeface="Calibri"/>
              <a:cs typeface="Calibri"/>
            </a:rPr>
            <a:t> - the identification code of the presentation during which the student is registered on the module.</a:t>
          </a:r>
          <a:endParaRPr lang="en-US" sz="1200" kern="1200">
            <a:latin typeface="Calibri"/>
            <a:cs typeface="Calibri"/>
          </a:endParaRPr>
        </a:p>
        <a:p>
          <a:pPr marL="114300" lvl="1" indent="-114300" algn="l" defTabSz="533400">
            <a:lnSpc>
              <a:spcPct val="90000"/>
            </a:lnSpc>
            <a:spcBef>
              <a:spcPct val="0"/>
            </a:spcBef>
            <a:spcAft>
              <a:spcPct val="20000"/>
            </a:spcAft>
            <a:buChar char="•"/>
          </a:pPr>
          <a:r>
            <a:rPr lang="en-IN" sz="1200" b="1" i="0" kern="1200">
              <a:latin typeface="Calibri"/>
              <a:cs typeface="Calibri"/>
            </a:rPr>
            <a:t>id_assessment</a:t>
          </a:r>
          <a:r>
            <a:rPr lang="en-IN" sz="1200" b="0" i="0" kern="1200">
              <a:latin typeface="Calibri"/>
              <a:cs typeface="Calibri"/>
            </a:rPr>
            <a:t> – identification number of the assessment.</a:t>
          </a:r>
          <a:endParaRPr lang="en-US" sz="1200" kern="1200">
            <a:latin typeface="Calibri"/>
            <a:cs typeface="Calibri"/>
          </a:endParaRPr>
        </a:p>
        <a:p>
          <a:pPr marL="114300" lvl="1" indent="-114300" algn="l" defTabSz="533400">
            <a:lnSpc>
              <a:spcPct val="90000"/>
            </a:lnSpc>
            <a:spcBef>
              <a:spcPct val="0"/>
            </a:spcBef>
            <a:spcAft>
              <a:spcPct val="20000"/>
            </a:spcAft>
            <a:buChar char="•"/>
          </a:pPr>
          <a:r>
            <a:rPr lang="en-IN" sz="1200" b="1" i="0" kern="1200">
              <a:latin typeface="Calibri"/>
              <a:cs typeface="Calibri"/>
            </a:rPr>
            <a:t>assessment_type</a:t>
          </a:r>
          <a:r>
            <a:rPr lang="en-IN" sz="1200" b="0" i="0" kern="1200">
              <a:latin typeface="Calibri"/>
              <a:cs typeface="Calibri"/>
            </a:rPr>
            <a:t> – type of assessment.</a:t>
          </a:r>
          <a:r>
            <a:rPr lang="en-IN" sz="1200" kern="1200">
              <a:latin typeface="Calibri"/>
              <a:cs typeface="Calibri"/>
            </a:rPr>
            <a:t> Three types of assessments exist: Tutor Marked Assessment (TMA), Computer Marked Assessment (CMA) and Final Exam (Exam).</a:t>
          </a:r>
          <a:endParaRPr lang="en-US" sz="1200" kern="1200">
            <a:latin typeface="Calibri"/>
            <a:cs typeface="Calibri"/>
          </a:endParaRPr>
        </a:p>
        <a:p>
          <a:pPr marL="114300" lvl="1" indent="-114300" algn="l" defTabSz="533400" rtl="0">
            <a:lnSpc>
              <a:spcPct val="90000"/>
            </a:lnSpc>
            <a:spcBef>
              <a:spcPct val="0"/>
            </a:spcBef>
            <a:spcAft>
              <a:spcPct val="20000"/>
            </a:spcAft>
            <a:buChar char="•"/>
          </a:pPr>
          <a:r>
            <a:rPr lang="en-IN" sz="1200" b="1" i="0" kern="1200">
              <a:latin typeface="Calibri"/>
              <a:cs typeface="Calibri"/>
            </a:rPr>
            <a:t>date </a:t>
          </a:r>
          <a:r>
            <a:rPr lang="en-IN" sz="1200" b="0" i="0" kern="1200">
              <a:latin typeface="Calibri"/>
              <a:cs typeface="Calibri"/>
            </a:rPr>
            <a:t>– information about the final submission date of the assessment calculated as the number of days since the start of the</a:t>
          </a:r>
          <a:r>
            <a:rPr lang="en-IN" sz="1200" kern="1200">
              <a:latin typeface="Calibri"/>
              <a:cs typeface="Calibri"/>
            </a:rPr>
            <a:t> module-presentation. The starting date of the presentation has number 0 (zero).</a:t>
          </a:r>
          <a:endParaRPr lang="en-US" sz="1200" kern="1200">
            <a:latin typeface="Calibri"/>
            <a:cs typeface="Calibri"/>
          </a:endParaRPr>
        </a:p>
        <a:p>
          <a:pPr marL="114300" lvl="1" indent="-114300" algn="l" defTabSz="533400" rtl="0">
            <a:lnSpc>
              <a:spcPct val="90000"/>
            </a:lnSpc>
            <a:spcBef>
              <a:spcPct val="0"/>
            </a:spcBef>
            <a:spcAft>
              <a:spcPct val="20000"/>
            </a:spcAft>
            <a:buChar char="•"/>
          </a:pPr>
          <a:r>
            <a:rPr lang="en-IN" sz="1200" b="1" i="0" kern="1200">
              <a:latin typeface="Calibri"/>
              <a:cs typeface="Calibri"/>
            </a:rPr>
            <a:t>weight </a:t>
          </a:r>
          <a:r>
            <a:rPr lang="en-IN" sz="1200" b="0" i="0" kern="1200">
              <a:latin typeface="Calibri"/>
              <a:cs typeface="Calibri"/>
            </a:rPr>
            <a:t>- weight of the assessment in %. Typically, Exams are treated separately and have the weight 100%; the sum of all other assessments is 100%. If the information about the final exam date is missing, it is at the end of the last presentation week.</a:t>
          </a:r>
          <a:endParaRPr lang="en-US" sz="1200" kern="1200">
            <a:latin typeface="Calibri"/>
            <a:cs typeface="Calibri"/>
          </a:endParaRPr>
        </a:p>
        <a:p>
          <a:pPr marL="114300" lvl="1" indent="-114300" algn="l" defTabSz="533400">
            <a:lnSpc>
              <a:spcPct val="90000"/>
            </a:lnSpc>
            <a:spcBef>
              <a:spcPct val="0"/>
            </a:spcBef>
            <a:spcAft>
              <a:spcPct val="20000"/>
            </a:spcAft>
            <a:buChar char="•"/>
          </a:pPr>
          <a:endParaRPr lang="en-IN" sz="1200" b="0" kern="1200">
            <a:latin typeface="Calibri"/>
            <a:cs typeface="Calibri"/>
          </a:endParaRPr>
        </a:p>
      </dsp:txBody>
      <dsp:txXfrm>
        <a:off x="0" y="935644"/>
        <a:ext cx="6301601" cy="2450880"/>
      </dsp:txXfrm>
    </dsp:sp>
    <dsp:sp modelId="{61DDF26E-809C-482C-9E59-A59D7FDEC31B}">
      <dsp:nvSpPr>
        <dsp:cNvPr id="0" name=""/>
        <dsp:cNvSpPr/>
      </dsp:nvSpPr>
      <dsp:spPr>
        <a:xfrm>
          <a:off x="0" y="3386524"/>
          <a:ext cx="6301601" cy="87984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IN" sz="1600" b="1" kern="1200">
              <a:latin typeface="Calibri"/>
              <a:cs typeface="Calibri"/>
            </a:rPr>
            <a:t>studentAssessment.csv</a:t>
          </a:r>
          <a:r>
            <a:rPr lang="en-IN" sz="1600" b="0" kern="1200">
              <a:latin typeface="Calibri"/>
              <a:cs typeface="Calibri"/>
            </a:rPr>
            <a:t> </a:t>
          </a:r>
          <a:r>
            <a:rPr lang="en-IN" sz="1600" kern="1200">
              <a:latin typeface="Calibri"/>
              <a:cs typeface="Calibri"/>
            </a:rPr>
            <a:t>- Contains student assessment scores. This file contains the following columns:</a:t>
          </a:r>
        </a:p>
      </dsp:txBody>
      <dsp:txXfrm>
        <a:off x="42950" y="3429474"/>
        <a:ext cx="6215701" cy="793940"/>
      </dsp:txXfrm>
    </dsp:sp>
    <dsp:sp modelId="{04566693-D7EC-4942-83C9-541D0968EF92}">
      <dsp:nvSpPr>
        <dsp:cNvPr id="0" name=""/>
        <dsp:cNvSpPr/>
      </dsp:nvSpPr>
      <dsp:spPr>
        <a:xfrm>
          <a:off x="0" y="4266364"/>
          <a:ext cx="6301601" cy="155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IN" sz="1200" b="1" kern="1200" err="1">
              <a:latin typeface="Calibri"/>
              <a:cs typeface="Calibri"/>
            </a:rPr>
            <a:t>id_assessment</a:t>
          </a:r>
          <a:r>
            <a:rPr lang="en-IN" sz="1200" kern="1200">
              <a:latin typeface="Calibri"/>
              <a:cs typeface="Calibri"/>
            </a:rPr>
            <a:t> – the identification number of the assessment.</a:t>
          </a:r>
          <a:endParaRPr lang="en-US" sz="1200" kern="1200">
            <a:latin typeface="Calibri"/>
            <a:cs typeface="Calibri"/>
          </a:endParaRPr>
        </a:p>
        <a:p>
          <a:pPr marL="114300" lvl="1" indent="-114300" algn="l" defTabSz="533400">
            <a:lnSpc>
              <a:spcPct val="90000"/>
            </a:lnSpc>
            <a:spcBef>
              <a:spcPct val="0"/>
            </a:spcBef>
            <a:spcAft>
              <a:spcPct val="20000"/>
            </a:spcAft>
            <a:buChar char="•"/>
          </a:pPr>
          <a:r>
            <a:rPr lang="en-IN" sz="1200" b="1" kern="1200">
              <a:latin typeface="Calibri"/>
              <a:cs typeface="Calibri"/>
            </a:rPr>
            <a:t>id_student</a:t>
          </a:r>
          <a:r>
            <a:rPr lang="en-IN" sz="1200" kern="1200">
              <a:latin typeface="Calibri"/>
              <a:cs typeface="Calibri"/>
            </a:rPr>
            <a:t> – a unique identification number for the student.</a:t>
          </a:r>
        </a:p>
        <a:p>
          <a:pPr marL="114300" lvl="1" indent="-114300" algn="l" defTabSz="533400" rtl="0">
            <a:lnSpc>
              <a:spcPct val="90000"/>
            </a:lnSpc>
            <a:spcBef>
              <a:spcPct val="0"/>
            </a:spcBef>
            <a:spcAft>
              <a:spcPct val="20000"/>
            </a:spcAft>
            <a:buChar char="•"/>
          </a:pPr>
          <a:r>
            <a:rPr lang="en-IN" sz="1200" b="1" kern="1200">
              <a:latin typeface="Calibri"/>
              <a:cs typeface="Calibri"/>
            </a:rPr>
            <a:t>date_submitted</a:t>
          </a:r>
          <a:r>
            <a:rPr lang="en-IN" sz="1200" b="0" kern="1200">
              <a:latin typeface="Calibri"/>
              <a:cs typeface="Calibri"/>
            </a:rPr>
            <a:t> – the date </a:t>
          </a:r>
          <a:r>
            <a:rPr lang="en-IN" sz="1200" kern="1200">
              <a:latin typeface="Calibri"/>
              <a:cs typeface="Calibri"/>
            </a:rPr>
            <a:t>of student submission, measured as the number of days since the start of the module presentation.</a:t>
          </a:r>
          <a:endParaRPr lang="en-IN" sz="1200" kern="1200">
            <a:solidFill>
              <a:srgbClr val="444444"/>
            </a:solidFill>
            <a:latin typeface="Calibri"/>
            <a:cs typeface="Calibri"/>
          </a:endParaRPr>
        </a:p>
        <a:p>
          <a:pPr marL="114300" lvl="1" indent="-114300" algn="l" defTabSz="533400" rtl="0">
            <a:lnSpc>
              <a:spcPct val="90000"/>
            </a:lnSpc>
            <a:spcBef>
              <a:spcPct val="0"/>
            </a:spcBef>
            <a:spcAft>
              <a:spcPct val="20000"/>
            </a:spcAft>
            <a:buChar char="•"/>
          </a:pPr>
          <a:r>
            <a:rPr lang="en-IN" sz="1200" b="1" kern="1200">
              <a:latin typeface="Calibri"/>
              <a:cs typeface="Calibri"/>
            </a:rPr>
            <a:t>is_banked</a:t>
          </a:r>
          <a:r>
            <a:rPr lang="en-IN" sz="1200" kern="1200">
              <a:latin typeface="Calibri"/>
              <a:cs typeface="Calibri"/>
            </a:rPr>
            <a:t> – a status flag indicating that the assessment result has been transferred from a previous presentation.</a:t>
          </a:r>
        </a:p>
        <a:p>
          <a:pPr marL="114300" lvl="1" indent="-114300" algn="l" defTabSz="533400">
            <a:lnSpc>
              <a:spcPct val="90000"/>
            </a:lnSpc>
            <a:spcBef>
              <a:spcPct val="0"/>
            </a:spcBef>
            <a:spcAft>
              <a:spcPct val="20000"/>
            </a:spcAft>
            <a:buChar char="•"/>
          </a:pPr>
          <a:r>
            <a:rPr lang="en-IN" sz="1200" b="1" kern="1200">
              <a:latin typeface="Calibri"/>
              <a:cs typeface="Calibri"/>
            </a:rPr>
            <a:t>score </a:t>
          </a:r>
          <a:r>
            <a:rPr lang="en-IN" sz="1200" kern="1200">
              <a:latin typeface="Calibri"/>
              <a:cs typeface="Calibri"/>
            </a:rPr>
            <a:t>– the student’s score in this assessment. The range is from 0 to 100. The score lower than 40 is interpreted as Fail. The marks are in the range from 0 to 100.</a:t>
          </a:r>
          <a:endParaRPr lang="en-US" sz="1200" kern="1200">
            <a:latin typeface="Calibri"/>
            <a:cs typeface="Calibri"/>
          </a:endParaRPr>
        </a:p>
      </dsp:txBody>
      <dsp:txXfrm>
        <a:off x="0" y="4266364"/>
        <a:ext cx="6301601" cy="1556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8DB41-6F89-47FE-ADBA-768A4E21C2A2}">
      <dsp:nvSpPr>
        <dsp:cNvPr id="0" name=""/>
        <dsp:cNvSpPr/>
      </dsp:nvSpPr>
      <dsp:spPr>
        <a:xfrm>
          <a:off x="0" y="274909"/>
          <a:ext cx="6301601" cy="6762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a:latin typeface="Calibri"/>
              <a:cs typeface="Calibri"/>
            </a:rPr>
            <a:t>studetRegistration.csv</a:t>
          </a:r>
          <a:r>
            <a:rPr lang="en-IN" sz="1700" b="0" kern="1200">
              <a:latin typeface="Calibri"/>
              <a:cs typeface="Calibri"/>
            </a:rPr>
            <a:t> -  Contains information on the Student registration for different modules. File contains five columns:</a:t>
          </a:r>
        </a:p>
      </dsp:txBody>
      <dsp:txXfrm>
        <a:off x="33012" y="307921"/>
        <a:ext cx="6235577" cy="610236"/>
      </dsp:txXfrm>
    </dsp:sp>
    <dsp:sp modelId="{F5CA2E47-9926-4177-B5FB-D00E5B993162}">
      <dsp:nvSpPr>
        <dsp:cNvPr id="0" name=""/>
        <dsp:cNvSpPr/>
      </dsp:nvSpPr>
      <dsp:spPr>
        <a:xfrm>
          <a:off x="0" y="951169"/>
          <a:ext cx="6301601" cy="2252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IN" sz="1300" b="1" i="0" kern="1200">
              <a:solidFill>
                <a:srgbClr val="000000"/>
              </a:solidFill>
              <a:latin typeface="Calibri"/>
              <a:cs typeface="Calibri"/>
            </a:rPr>
            <a:t>code_module</a:t>
          </a:r>
          <a:r>
            <a:rPr lang="en-IN" sz="1300" b="0" i="0" kern="1200">
              <a:solidFill>
                <a:srgbClr val="000000"/>
              </a:solidFill>
              <a:latin typeface="Calibri"/>
              <a:cs typeface="Calibri"/>
            </a:rPr>
            <a:t> – identification code of the module, to which the assessment belongs.</a:t>
          </a:r>
          <a:endParaRPr lang="en-US" sz="1300" kern="1200">
            <a:solidFill>
              <a:srgbClr val="000000"/>
            </a:solidFill>
            <a:latin typeface="Calibri"/>
            <a:cs typeface="Calibri"/>
          </a:endParaRPr>
        </a:p>
        <a:p>
          <a:pPr marL="114300" lvl="1" indent="-114300" algn="l" defTabSz="577850">
            <a:lnSpc>
              <a:spcPct val="90000"/>
            </a:lnSpc>
            <a:spcBef>
              <a:spcPct val="0"/>
            </a:spcBef>
            <a:spcAft>
              <a:spcPct val="20000"/>
            </a:spcAft>
            <a:buChar char="•"/>
          </a:pPr>
          <a:r>
            <a:rPr lang="en-IN" sz="1300" b="1" i="0" kern="1200" err="1">
              <a:latin typeface="Calibri"/>
              <a:cs typeface="Calibri"/>
            </a:rPr>
            <a:t>code_presentation</a:t>
          </a:r>
          <a:r>
            <a:rPr lang="en-IN" sz="1300" b="0" i="0" kern="1200">
              <a:latin typeface="Calibri"/>
              <a:cs typeface="Calibri"/>
            </a:rPr>
            <a:t> - the identification code of the presentation during which the student is registered on the module.</a:t>
          </a:r>
          <a:endParaRPr lang="en-US" sz="1300" kern="1200">
            <a:latin typeface="Calibri"/>
            <a:cs typeface="Calibri"/>
          </a:endParaRPr>
        </a:p>
        <a:p>
          <a:pPr marL="114300" lvl="1" indent="-114300" algn="l" defTabSz="577850" rtl="0">
            <a:lnSpc>
              <a:spcPct val="90000"/>
            </a:lnSpc>
            <a:spcBef>
              <a:spcPct val="0"/>
            </a:spcBef>
            <a:spcAft>
              <a:spcPct val="20000"/>
            </a:spcAft>
            <a:buChar char="•"/>
          </a:pPr>
          <a:r>
            <a:rPr lang="en-IN" sz="1300" b="1" i="0" kern="1200">
              <a:latin typeface="Calibri"/>
              <a:cs typeface="Calibri"/>
            </a:rPr>
            <a:t>id_student</a:t>
          </a:r>
          <a:r>
            <a:rPr lang="en-IN" sz="1300" b="0" i="0" kern="1200">
              <a:latin typeface="Calibri"/>
              <a:cs typeface="Calibri"/>
            </a:rPr>
            <a:t> – a unique identification number for the student.</a:t>
          </a:r>
          <a:endParaRPr lang="en-IN" sz="1300" kern="1200">
            <a:latin typeface="Calibri"/>
            <a:cs typeface="Calibri"/>
          </a:endParaRPr>
        </a:p>
        <a:p>
          <a:pPr marL="114300" lvl="1" indent="-114300" algn="l" defTabSz="577850" rtl="0">
            <a:lnSpc>
              <a:spcPct val="90000"/>
            </a:lnSpc>
            <a:spcBef>
              <a:spcPct val="0"/>
            </a:spcBef>
            <a:spcAft>
              <a:spcPct val="20000"/>
            </a:spcAft>
            <a:buChar char="•"/>
          </a:pPr>
          <a:r>
            <a:rPr lang="en-IN" sz="1300" b="1" i="0" kern="1200">
              <a:latin typeface="Calibri"/>
              <a:cs typeface="Calibri"/>
            </a:rPr>
            <a:t>date_registration</a:t>
          </a:r>
          <a:r>
            <a:rPr lang="en-IN" sz="1300" b="0" i="0" kern="1200">
              <a:latin typeface="Calibri"/>
              <a:cs typeface="Calibri"/>
            </a:rPr>
            <a:t> – the date of student’s registration on the module presentation, this is the number of days measured relative to the start </a:t>
          </a:r>
          <a:r>
            <a:rPr lang="en-IN" sz="1300" kern="1200">
              <a:latin typeface="Calibri"/>
              <a:cs typeface="Calibri"/>
            </a:rPr>
            <a:t>of the module-presentation (e.g. the negative value -30 means that the student registered to module presentation 30 days before it started).</a:t>
          </a:r>
        </a:p>
        <a:p>
          <a:pPr marL="114300" lvl="1" indent="-114300" algn="l" defTabSz="577850" rtl="0">
            <a:lnSpc>
              <a:spcPct val="90000"/>
            </a:lnSpc>
            <a:spcBef>
              <a:spcPct val="0"/>
            </a:spcBef>
            <a:spcAft>
              <a:spcPct val="20000"/>
            </a:spcAft>
            <a:buChar char="•"/>
          </a:pPr>
          <a:r>
            <a:rPr lang="en-IN" sz="1300" b="1" i="0" kern="1200">
              <a:latin typeface="Calibri"/>
              <a:cs typeface="Calibri"/>
            </a:rPr>
            <a:t>date_unregistration</a:t>
          </a:r>
          <a:r>
            <a:rPr lang="en-IN" sz="1300" b="0" i="0" kern="1200">
              <a:latin typeface="Calibri"/>
              <a:cs typeface="Calibri"/>
            </a:rPr>
            <a:t> – date of student un-registration from the module presentation, this </a:t>
          </a:r>
          <a:r>
            <a:rPr lang="en-IN" sz="1300" kern="1200">
              <a:latin typeface="Calibri"/>
              <a:cs typeface="Calibri"/>
            </a:rPr>
            <a:t>is </a:t>
          </a:r>
          <a:r>
            <a:rPr lang="en-IN" sz="1300" b="0" i="0" kern="1200">
              <a:latin typeface="Calibri"/>
              <a:cs typeface="Calibri"/>
            </a:rPr>
            <a:t>the number of days </a:t>
          </a:r>
          <a:r>
            <a:rPr lang="en-IN" sz="1300" kern="1200">
              <a:latin typeface="Calibri"/>
              <a:cs typeface="Calibri"/>
            </a:rPr>
            <a:t>measured relative to </a:t>
          </a:r>
          <a:r>
            <a:rPr lang="en-IN" sz="1300" b="0" i="0" kern="1200">
              <a:latin typeface="Calibri"/>
              <a:cs typeface="Calibri"/>
            </a:rPr>
            <a:t>the start of the</a:t>
          </a:r>
          <a:r>
            <a:rPr lang="en-IN" sz="1300" kern="1200">
              <a:latin typeface="Calibri"/>
              <a:cs typeface="Calibri"/>
            </a:rPr>
            <a:t> module-presentation.</a:t>
          </a:r>
        </a:p>
        <a:p>
          <a:pPr marL="114300" lvl="1" indent="-114300" algn="l" defTabSz="577850">
            <a:lnSpc>
              <a:spcPct val="90000"/>
            </a:lnSpc>
            <a:spcBef>
              <a:spcPct val="0"/>
            </a:spcBef>
            <a:spcAft>
              <a:spcPct val="20000"/>
            </a:spcAft>
            <a:buChar char="•"/>
          </a:pPr>
          <a:endParaRPr lang="en-IN" sz="1300" b="0" kern="1200">
            <a:latin typeface="Calibri"/>
            <a:cs typeface="Calibri"/>
          </a:endParaRPr>
        </a:p>
      </dsp:txBody>
      <dsp:txXfrm>
        <a:off x="0" y="951169"/>
        <a:ext cx="6301601" cy="2252160"/>
      </dsp:txXfrm>
    </dsp:sp>
    <dsp:sp modelId="{61DDF26E-809C-482C-9E59-A59D7FDEC31B}">
      <dsp:nvSpPr>
        <dsp:cNvPr id="0" name=""/>
        <dsp:cNvSpPr/>
      </dsp:nvSpPr>
      <dsp:spPr>
        <a:xfrm>
          <a:off x="0" y="3203329"/>
          <a:ext cx="6301601" cy="6762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b="1" kern="1200">
              <a:latin typeface="Calibri"/>
              <a:cs typeface="Calibri"/>
            </a:rPr>
            <a:t>vle.csv</a:t>
          </a:r>
          <a:r>
            <a:rPr lang="en-IN" sz="1700" b="0" kern="1200">
              <a:latin typeface="Calibri"/>
              <a:cs typeface="Calibri"/>
            </a:rPr>
            <a:t> </a:t>
          </a:r>
          <a:r>
            <a:rPr lang="en-IN" sz="1700" kern="1200">
              <a:latin typeface="Calibri"/>
              <a:cs typeface="Calibri"/>
            </a:rPr>
            <a:t>– The studentVle.csv file contains information about each student’s interactions with the materials in the VLE. This columns are:</a:t>
          </a:r>
        </a:p>
      </dsp:txBody>
      <dsp:txXfrm>
        <a:off x="33012" y="3236341"/>
        <a:ext cx="6235577" cy="610236"/>
      </dsp:txXfrm>
    </dsp:sp>
    <dsp:sp modelId="{09CC5953-705C-4191-AD9B-EEBFAB578D0B}">
      <dsp:nvSpPr>
        <dsp:cNvPr id="0" name=""/>
        <dsp:cNvSpPr/>
      </dsp:nvSpPr>
      <dsp:spPr>
        <a:xfrm>
          <a:off x="0" y="3879589"/>
          <a:ext cx="6301601" cy="172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076"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IN" sz="1300" b="1" kern="1200">
              <a:latin typeface="Calibri"/>
              <a:cs typeface="Calibri"/>
            </a:rPr>
            <a:t>code_module</a:t>
          </a:r>
          <a:r>
            <a:rPr lang="en-IN" sz="1300" kern="1200">
              <a:latin typeface="Calibri"/>
              <a:cs typeface="Calibri"/>
            </a:rPr>
            <a:t> – an identification code for a module.</a:t>
          </a:r>
          <a:endParaRPr lang="en-US" sz="1300" kern="1200">
            <a:latin typeface="Calibri"/>
            <a:cs typeface="Calibri"/>
          </a:endParaRPr>
        </a:p>
        <a:p>
          <a:pPr marL="114300" lvl="1" indent="-114300" algn="l" defTabSz="577850" rtl="0">
            <a:lnSpc>
              <a:spcPct val="90000"/>
            </a:lnSpc>
            <a:spcBef>
              <a:spcPct val="0"/>
            </a:spcBef>
            <a:spcAft>
              <a:spcPct val="20000"/>
            </a:spcAft>
            <a:buChar char="•"/>
          </a:pPr>
          <a:r>
            <a:rPr lang="en-IN" sz="1300" b="1" kern="1200">
              <a:latin typeface="Calibri"/>
              <a:cs typeface="Calibri"/>
            </a:rPr>
            <a:t>code_presentation</a:t>
          </a:r>
          <a:r>
            <a:rPr lang="en-IN" sz="1300" b="0" kern="1200">
              <a:latin typeface="Calibri"/>
              <a:cs typeface="Calibri"/>
            </a:rPr>
            <a:t> - </a:t>
          </a:r>
          <a:r>
            <a:rPr lang="en-IN" sz="1300" kern="1200">
              <a:latin typeface="Calibri"/>
              <a:cs typeface="Calibri"/>
            </a:rPr>
            <a:t>the identification code of the module presentation.</a:t>
          </a:r>
        </a:p>
        <a:p>
          <a:pPr marL="114300" lvl="1" indent="-114300" algn="l" defTabSz="577850" rtl="0">
            <a:lnSpc>
              <a:spcPct val="90000"/>
            </a:lnSpc>
            <a:spcBef>
              <a:spcPct val="0"/>
            </a:spcBef>
            <a:spcAft>
              <a:spcPct val="20000"/>
            </a:spcAft>
            <a:buChar char="•"/>
          </a:pPr>
          <a:r>
            <a:rPr lang="en-IN" sz="1300" b="1" kern="1200">
              <a:latin typeface="Calibri"/>
              <a:cs typeface="Calibri"/>
            </a:rPr>
            <a:t>id_student</a:t>
          </a:r>
          <a:r>
            <a:rPr lang="en-IN" sz="1300" kern="1200">
              <a:latin typeface="Calibri"/>
              <a:cs typeface="Calibri"/>
            </a:rPr>
            <a:t> </a:t>
          </a:r>
          <a:r>
            <a:rPr lang="en-IN" sz="1300" b="0" kern="1200">
              <a:latin typeface="Calibri"/>
              <a:cs typeface="Calibri"/>
            </a:rPr>
            <a:t>– a unique</a:t>
          </a:r>
          <a:r>
            <a:rPr lang="en-IN" sz="1300" kern="1200">
              <a:latin typeface="Calibri"/>
              <a:cs typeface="Calibri"/>
            </a:rPr>
            <a:t> identification number for </a:t>
          </a:r>
          <a:r>
            <a:rPr lang="en-IN" sz="1300" b="0" kern="1200">
              <a:latin typeface="Calibri"/>
              <a:cs typeface="Calibri"/>
            </a:rPr>
            <a:t>the </a:t>
          </a:r>
          <a:r>
            <a:rPr lang="en-IN" sz="1300" kern="1200">
              <a:latin typeface="Calibri"/>
              <a:cs typeface="Calibri"/>
            </a:rPr>
            <a:t>student.</a:t>
          </a:r>
        </a:p>
        <a:p>
          <a:pPr marL="114300" lvl="1" indent="-114300" algn="l" defTabSz="577850" rtl="0">
            <a:lnSpc>
              <a:spcPct val="90000"/>
            </a:lnSpc>
            <a:spcBef>
              <a:spcPct val="0"/>
            </a:spcBef>
            <a:spcAft>
              <a:spcPct val="20000"/>
            </a:spcAft>
            <a:buChar char="•"/>
          </a:pPr>
          <a:r>
            <a:rPr lang="en-IN" sz="1300" b="1" kern="1200">
              <a:latin typeface="Calibri"/>
              <a:cs typeface="Calibri"/>
            </a:rPr>
            <a:t>id_site</a:t>
          </a:r>
          <a:r>
            <a:rPr lang="en-IN" sz="1300" kern="1200">
              <a:latin typeface="Calibri"/>
              <a:cs typeface="Calibri"/>
            </a:rPr>
            <a:t> - an identification number for the VLE material.</a:t>
          </a:r>
        </a:p>
        <a:p>
          <a:pPr marL="114300" lvl="1" indent="-114300" algn="l" defTabSz="577850" rtl="0">
            <a:lnSpc>
              <a:spcPct val="90000"/>
            </a:lnSpc>
            <a:spcBef>
              <a:spcPct val="0"/>
            </a:spcBef>
            <a:spcAft>
              <a:spcPct val="20000"/>
            </a:spcAft>
            <a:buChar char="•"/>
          </a:pPr>
          <a:r>
            <a:rPr lang="en-IN" sz="1300" b="1" kern="1200">
              <a:latin typeface="Calibri"/>
              <a:cs typeface="Calibri"/>
            </a:rPr>
            <a:t>date </a:t>
          </a:r>
          <a:r>
            <a:rPr lang="en-IN" sz="1300" kern="1200">
              <a:latin typeface="Calibri"/>
              <a:cs typeface="Calibri"/>
            </a:rPr>
            <a:t>– the date of student’s interaction with the material measured as the number of days since the start of the module-presentation.</a:t>
          </a:r>
        </a:p>
        <a:p>
          <a:pPr marL="114300" lvl="1" indent="-114300" algn="l" defTabSz="577850" rtl="0">
            <a:lnSpc>
              <a:spcPct val="90000"/>
            </a:lnSpc>
            <a:spcBef>
              <a:spcPct val="0"/>
            </a:spcBef>
            <a:spcAft>
              <a:spcPct val="20000"/>
            </a:spcAft>
            <a:buChar char="•"/>
          </a:pPr>
          <a:r>
            <a:rPr lang="en-IN" sz="1300" b="1" kern="1200">
              <a:latin typeface="Calibri"/>
              <a:cs typeface="Calibri"/>
            </a:rPr>
            <a:t>sum_click</a:t>
          </a:r>
          <a:r>
            <a:rPr lang="en-IN" sz="1300" kern="1200">
              <a:latin typeface="Calibri"/>
              <a:cs typeface="Calibri"/>
            </a:rPr>
            <a:t> – the number of times a student interacts with the material in</a:t>
          </a:r>
          <a:br>
            <a:rPr lang="en-IN" sz="1300" kern="1200">
              <a:latin typeface="Calibri"/>
              <a:cs typeface="Calibri"/>
            </a:rPr>
          </a:br>
          <a:r>
            <a:rPr lang="en-IN" sz="1300" kern="1200">
              <a:latin typeface="Calibri"/>
              <a:cs typeface="Calibri"/>
            </a:rPr>
            <a:t> studentVle.csv</a:t>
          </a:r>
        </a:p>
      </dsp:txBody>
      <dsp:txXfrm>
        <a:off x="0" y="3879589"/>
        <a:ext cx="6301601" cy="172431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A8998-E905-FCD8-E788-7B08CC62371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1EA76DD-5705-0F46-AC89-0FA546B160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00A18D0-4F33-F724-CFE8-AA77BC4502E2}"/>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5" name="Footer Placeholder 4">
            <a:extLst>
              <a:ext uri="{FF2B5EF4-FFF2-40B4-BE49-F238E27FC236}">
                <a16:creationId xmlns:a16="http://schemas.microsoft.com/office/drawing/2014/main" id="{D83BF08D-A1CD-C522-24B3-BEFBA8FC1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763DC-8391-514C-3AAD-E4A25515C47C}"/>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1646808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4537-80FB-4892-D5C4-69E9C43ABF4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1E2685-53C7-066B-DECB-E86906B0D4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0A08B4-3A41-A531-0B31-253189E7075C}"/>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5" name="Footer Placeholder 4">
            <a:extLst>
              <a:ext uri="{FF2B5EF4-FFF2-40B4-BE49-F238E27FC236}">
                <a16:creationId xmlns:a16="http://schemas.microsoft.com/office/drawing/2014/main" id="{08A38EB8-C891-D333-9BDA-6ABE59539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2DDE0-75A4-AE18-AEB3-5E1B48315BB4}"/>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2001101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A672BB-ED3B-C3BC-9896-2D32A5D024C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83B2AFC-4A8A-E259-FEA9-110566276E8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8FA596-64A9-0728-E256-D08C8C5ABB6C}"/>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5" name="Footer Placeholder 4">
            <a:extLst>
              <a:ext uri="{FF2B5EF4-FFF2-40B4-BE49-F238E27FC236}">
                <a16:creationId xmlns:a16="http://schemas.microsoft.com/office/drawing/2014/main" id="{3052AFC9-F29E-5420-9928-A9FF7C455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E7FB4-AAF5-E91A-B919-1A02BD3BA691}"/>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4047134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C8F9-1CEF-CB00-EE12-0277ABC2D58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88CA02-C03D-2E5A-4105-5F558A75669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19ECB4-CF92-5625-D849-4301D7C16F61}"/>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5" name="Footer Placeholder 4">
            <a:extLst>
              <a:ext uri="{FF2B5EF4-FFF2-40B4-BE49-F238E27FC236}">
                <a16:creationId xmlns:a16="http://schemas.microsoft.com/office/drawing/2014/main" id="{DCE47FE4-0903-0CFA-AD4D-9FF243496A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B2A4F-92CD-49FD-6CD9-E8DB3E251167}"/>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3692765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A62B-C0FE-2AE1-7698-CC1460B933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58C081B-93A8-173C-1F57-89EF306A4B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A60DD5-2AB7-AFEB-1502-3B7584B43A9C}"/>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5" name="Footer Placeholder 4">
            <a:extLst>
              <a:ext uri="{FF2B5EF4-FFF2-40B4-BE49-F238E27FC236}">
                <a16:creationId xmlns:a16="http://schemas.microsoft.com/office/drawing/2014/main" id="{5512F6F9-346C-9492-5099-D9F6AD364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376CC-D00C-D2DB-5035-8B50AFFBF3AF}"/>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2804313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46A2-391C-97EE-296D-07078FDF95F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EFC8259-71CA-4072-7F54-11332D70A9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07DB472-7D22-9AE8-3445-FBF8F3CD071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724CEAB-232D-05A5-C8D1-F20B9C2DA353}"/>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6" name="Footer Placeholder 5">
            <a:extLst>
              <a:ext uri="{FF2B5EF4-FFF2-40B4-BE49-F238E27FC236}">
                <a16:creationId xmlns:a16="http://schemas.microsoft.com/office/drawing/2014/main" id="{7A9FCD67-B09C-D745-198C-28F1000EF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0F5D9B-5856-26D0-3F6B-21CD18DB5CF2}"/>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3534140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B60FF-0D87-86CD-27BF-7261304C70A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29CC56D-1692-6A4C-032C-97F8E19DCB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92A0192-BC57-478D-2E32-791090691C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3D7F3E6-DE38-F96B-37AE-7641D17D46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854488A-D4DD-617B-A5BC-747A6237BCF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C0391A7-95B5-16DB-CA4C-4D76BD53694A}"/>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8" name="Footer Placeholder 7">
            <a:extLst>
              <a:ext uri="{FF2B5EF4-FFF2-40B4-BE49-F238E27FC236}">
                <a16:creationId xmlns:a16="http://schemas.microsoft.com/office/drawing/2014/main" id="{71C7D2B9-0C16-BE69-D6C9-A8A476ECD5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072938-9493-1D67-6D42-BEA697C9E551}"/>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2511175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F2D5-2CAB-7923-FE72-3E947BBBB7E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D716D03-CA06-17AF-87B8-2C484D8998F1}"/>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4" name="Footer Placeholder 3">
            <a:extLst>
              <a:ext uri="{FF2B5EF4-FFF2-40B4-BE49-F238E27FC236}">
                <a16:creationId xmlns:a16="http://schemas.microsoft.com/office/drawing/2014/main" id="{241BA862-0670-7A4D-1738-72AD66AB6B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7EBBF2-BC29-E77F-541B-02A522F762A7}"/>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3382014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763A0-5989-F9CB-455B-C8F0CFC4F3BA}"/>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3" name="Footer Placeholder 2">
            <a:extLst>
              <a:ext uri="{FF2B5EF4-FFF2-40B4-BE49-F238E27FC236}">
                <a16:creationId xmlns:a16="http://schemas.microsoft.com/office/drawing/2014/main" id="{4A0EAAEF-2D71-5FB0-10A7-5BB984588C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BD4DBD-CF5C-5B07-73E8-62EB73EC5C6C}"/>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826130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0039-4AA9-399B-36C6-D16E4FAC21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A2A6D19-225E-C11F-EF91-A576C5E69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AAF4AD2-6378-602F-EB9A-FA83C186C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5CE03C-C02B-3C13-E8E2-A3575A8842B2}"/>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6" name="Footer Placeholder 5">
            <a:extLst>
              <a:ext uri="{FF2B5EF4-FFF2-40B4-BE49-F238E27FC236}">
                <a16:creationId xmlns:a16="http://schemas.microsoft.com/office/drawing/2014/main" id="{5BC17382-7C27-35D1-2FBA-2BC52D1C9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C7B99-1084-FA54-3834-BDA285F34D35}"/>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3587676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FC8D-8FE5-544F-8959-891FF349BA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4E9AD8B-1736-8BBA-0689-4663487E51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DB391B-9036-CEB2-D803-12B1CD98B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36E5ED-841F-0643-BE60-7D9D3AF6B2C3}"/>
              </a:ext>
            </a:extLst>
          </p:cNvPr>
          <p:cNvSpPr>
            <a:spLocks noGrp="1"/>
          </p:cNvSpPr>
          <p:nvPr>
            <p:ph type="dt" sz="half" idx="10"/>
          </p:nvPr>
        </p:nvSpPr>
        <p:spPr/>
        <p:txBody>
          <a:bodyPr/>
          <a:lstStyle/>
          <a:p>
            <a:fld id="{3036D689-23FD-3542-8246-A50A51BD4A27}" type="datetimeFigureOut">
              <a:rPr lang="en-US" smtClean="0"/>
              <a:t>6/20/2024</a:t>
            </a:fld>
            <a:endParaRPr lang="en-US"/>
          </a:p>
        </p:txBody>
      </p:sp>
      <p:sp>
        <p:nvSpPr>
          <p:cNvPr id="6" name="Footer Placeholder 5">
            <a:extLst>
              <a:ext uri="{FF2B5EF4-FFF2-40B4-BE49-F238E27FC236}">
                <a16:creationId xmlns:a16="http://schemas.microsoft.com/office/drawing/2014/main" id="{D94B61E0-9DAE-45B6-80B3-8BC06C7D7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3F60F0-F8FD-F50F-E7D1-C533EC329B0D}"/>
              </a:ext>
            </a:extLst>
          </p:cNvPr>
          <p:cNvSpPr>
            <a:spLocks noGrp="1"/>
          </p:cNvSpPr>
          <p:nvPr>
            <p:ph type="sldNum" sz="quarter" idx="12"/>
          </p:nvPr>
        </p:nvSpPr>
        <p:spPr/>
        <p:txBody>
          <a:bodyPr/>
          <a:lstStyle/>
          <a:p>
            <a:fld id="{04815B3E-0AF0-2142-8F91-85FB328484D6}" type="slidenum">
              <a:rPr lang="en-US" smtClean="0"/>
              <a:t>‹#›</a:t>
            </a:fld>
            <a:endParaRPr lang="en-US"/>
          </a:p>
        </p:txBody>
      </p:sp>
    </p:spTree>
    <p:extLst>
      <p:ext uri="{BB962C8B-B14F-4D97-AF65-F5344CB8AC3E}">
        <p14:creationId xmlns:p14="http://schemas.microsoft.com/office/powerpoint/2010/main" val="1141661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DBE56-4D1F-6D96-4017-8466DC37D2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3961403-AA42-ECFB-DE3A-7E9169CC5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0CB56A-EBAB-E32A-A965-661CEE1AB2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36D689-23FD-3542-8246-A50A51BD4A27}" type="datetimeFigureOut">
              <a:rPr lang="en-US" smtClean="0"/>
              <a:t>6/20/2024</a:t>
            </a:fld>
            <a:endParaRPr lang="en-US"/>
          </a:p>
        </p:txBody>
      </p:sp>
      <p:sp>
        <p:nvSpPr>
          <p:cNvPr id="5" name="Footer Placeholder 4">
            <a:extLst>
              <a:ext uri="{FF2B5EF4-FFF2-40B4-BE49-F238E27FC236}">
                <a16:creationId xmlns:a16="http://schemas.microsoft.com/office/drawing/2014/main" id="{6EAC470D-6693-9972-1077-5936826E94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08BFE55-548B-EB0E-1B98-AED77A9B4E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815B3E-0AF0-2142-8F91-85FB328484D6}" type="slidenum">
              <a:rPr lang="en-US" smtClean="0"/>
              <a:t>‹#›</a:t>
            </a:fld>
            <a:endParaRPr lang="en-US"/>
          </a:p>
        </p:txBody>
      </p:sp>
    </p:spTree>
    <p:extLst>
      <p:ext uri="{BB962C8B-B14F-4D97-AF65-F5344CB8AC3E}">
        <p14:creationId xmlns:p14="http://schemas.microsoft.com/office/powerpoint/2010/main" val="1704134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Open_University"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0AA3BD7-7B28-2256-6D99-987B0227D0D5}"/>
              </a:ext>
            </a:extLst>
          </p:cNvPr>
          <p:cNvPicPr>
            <a:picLocks noChangeAspect="1"/>
          </p:cNvPicPr>
          <p:nvPr/>
        </p:nvPicPr>
        <p:blipFill rotWithShape="1">
          <a:blip r:embed="rId2">
            <a:alphaModFix/>
          </a:blip>
          <a:srcRect l="5345" r="8171"/>
          <a:stretch/>
        </p:blipFill>
        <p:spPr>
          <a:xfrm>
            <a:off x="4283902" y="10"/>
            <a:ext cx="7908098" cy="6857992"/>
          </a:xfrm>
          <a:prstGeom prst="rect">
            <a:avLst/>
          </a:prstGeom>
        </p:spPr>
      </p:pic>
      <p:sp>
        <p:nvSpPr>
          <p:cNvPr id="79" name="Rectangle 7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18D6B-BE05-61E3-9C9B-1FA1AE77E565}"/>
              </a:ext>
            </a:extLst>
          </p:cNvPr>
          <p:cNvSpPr>
            <a:spLocks noGrp="1"/>
          </p:cNvSpPr>
          <p:nvPr>
            <p:ph type="ctrTitle"/>
          </p:nvPr>
        </p:nvSpPr>
        <p:spPr>
          <a:xfrm>
            <a:off x="728663" y="1115219"/>
            <a:ext cx="5505449" cy="2387600"/>
          </a:xfrm>
        </p:spPr>
        <p:txBody>
          <a:bodyPr>
            <a:normAutofit/>
          </a:bodyPr>
          <a:lstStyle/>
          <a:p>
            <a:pPr algn="l"/>
            <a:r>
              <a:rPr lang="en-US" sz="5000">
                <a:solidFill>
                  <a:schemeClr val="bg1"/>
                </a:solidFill>
                <a:latin typeface="Aptos Display"/>
              </a:rPr>
              <a:t>Big Data Project</a:t>
            </a:r>
          </a:p>
        </p:txBody>
      </p:sp>
      <p:sp>
        <p:nvSpPr>
          <p:cNvPr id="3" name="Subtitle 2">
            <a:extLst>
              <a:ext uri="{FF2B5EF4-FFF2-40B4-BE49-F238E27FC236}">
                <a16:creationId xmlns:a16="http://schemas.microsoft.com/office/drawing/2014/main" id="{F12D6BFE-3490-F810-CE04-5B51BE535F5E}"/>
              </a:ext>
            </a:extLst>
          </p:cNvPr>
          <p:cNvSpPr>
            <a:spLocks noGrp="1"/>
          </p:cNvSpPr>
          <p:nvPr>
            <p:ph type="subTitle" idx="1"/>
          </p:nvPr>
        </p:nvSpPr>
        <p:spPr>
          <a:xfrm>
            <a:off x="728663" y="3902075"/>
            <a:ext cx="5505449" cy="1655762"/>
          </a:xfrm>
        </p:spPr>
        <p:txBody>
          <a:bodyPr vert="horz" lIns="91440" tIns="45720" rIns="91440" bIns="45720" rtlCol="0">
            <a:normAutofit/>
          </a:bodyPr>
          <a:lstStyle/>
          <a:p>
            <a:pPr algn="l"/>
            <a:r>
              <a:rPr lang="en-US" sz="2000">
                <a:solidFill>
                  <a:schemeClr val="bg1"/>
                </a:solidFill>
              </a:rPr>
              <a:t>Open University learning Analytics Dataset  </a:t>
            </a:r>
          </a:p>
          <a:p>
            <a:pPr algn="l"/>
            <a:r>
              <a:rPr lang="en-US" sz="2000">
                <a:solidFill>
                  <a:schemeClr val="bg1"/>
                </a:solidFill>
              </a:rPr>
              <a:t>(OULAD)</a:t>
            </a:r>
          </a:p>
        </p:txBody>
      </p:sp>
      <p:cxnSp>
        <p:nvCxnSpPr>
          <p:cNvPr id="81" name="Straight Connector 8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583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s and plots layered on a blue digital screen">
            <a:extLst>
              <a:ext uri="{FF2B5EF4-FFF2-40B4-BE49-F238E27FC236}">
                <a16:creationId xmlns:a16="http://schemas.microsoft.com/office/drawing/2014/main" id="{F7F1196B-8325-51BA-3F31-6DB34BECFD14}"/>
              </a:ext>
            </a:extLst>
          </p:cNvPr>
          <p:cNvPicPr>
            <a:picLocks noChangeAspect="1"/>
          </p:cNvPicPr>
          <p:nvPr/>
        </p:nvPicPr>
        <p:blipFill rotWithShape="1">
          <a:blip r:embed="rId2">
            <a:alphaModFix amt="35000"/>
          </a:blip>
          <a:srcRect r="28842"/>
          <a:stretch/>
        </p:blipFill>
        <p:spPr>
          <a:xfrm>
            <a:off x="73" y="10"/>
            <a:ext cx="6105510" cy="6857992"/>
          </a:xfrm>
          <a:prstGeom prst="rect">
            <a:avLst/>
          </a:prstGeom>
        </p:spPr>
      </p:pic>
      <p:sp>
        <p:nvSpPr>
          <p:cNvPr id="2" name="Title 1">
            <a:extLst>
              <a:ext uri="{FF2B5EF4-FFF2-40B4-BE49-F238E27FC236}">
                <a16:creationId xmlns:a16="http://schemas.microsoft.com/office/drawing/2014/main" id="{801CE3EC-C492-311A-B8B6-31678394085D}"/>
              </a:ext>
            </a:extLst>
          </p:cNvPr>
          <p:cNvSpPr>
            <a:spLocks noGrp="1"/>
          </p:cNvSpPr>
          <p:nvPr>
            <p:ph type="title"/>
          </p:nvPr>
        </p:nvSpPr>
        <p:spPr>
          <a:xfrm>
            <a:off x="1017012" y="1134217"/>
            <a:ext cx="4322243" cy="1442547"/>
          </a:xfrm>
        </p:spPr>
        <p:txBody>
          <a:bodyPr anchor="t">
            <a:normAutofit/>
          </a:bodyPr>
          <a:lstStyle/>
          <a:p>
            <a:r>
              <a:rPr lang="en-US" sz="3700">
                <a:solidFill>
                  <a:schemeClr val="bg1"/>
                </a:solidFill>
              </a:rPr>
              <a:t>Data</a:t>
            </a:r>
            <a:br>
              <a:rPr lang="en-US" sz="3700"/>
            </a:br>
            <a:r>
              <a:rPr lang="en-US" sz="3700">
                <a:solidFill>
                  <a:schemeClr val="bg1"/>
                </a:solidFill>
              </a:rPr>
              <a:t>Pre-Processing </a:t>
            </a:r>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6" y="2372156"/>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Content Placeholder 2">
            <a:extLst>
              <a:ext uri="{FF2B5EF4-FFF2-40B4-BE49-F238E27FC236}">
                <a16:creationId xmlns:a16="http://schemas.microsoft.com/office/drawing/2014/main" id="{8C3C7C2F-7BED-E477-572D-FF23B9E2C734}"/>
              </a:ext>
            </a:extLst>
          </p:cNvPr>
          <p:cNvSpPr>
            <a:spLocks noGrp="1"/>
          </p:cNvSpPr>
          <p:nvPr>
            <p:ph idx="1"/>
          </p:nvPr>
        </p:nvSpPr>
        <p:spPr>
          <a:xfrm>
            <a:off x="1017011" y="2581065"/>
            <a:ext cx="4238233" cy="1486013"/>
          </a:xfrm>
        </p:spPr>
        <p:txBody>
          <a:bodyPr vert="horz" lIns="91440" tIns="45720" rIns="91440" bIns="45720" rtlCol="0" anchor="t">
            <a:normAutofit/>
          </a:bodyPr>
          <a:lstStyle/>
          <a:p>
            <a:pPr marL="0" indent="0">
              <a:buNone/>
            </a:pPr>
            <a:r>
              <a:rPr lang="en-US" sz="2000">
                <a:solidFill>
                  <a:schemeClr val="bg1"/>
                </a:solidFill>
                <a:ea typeface="+mn-lt"/>
                <a:cs typeface="+mn-lt"/>
              </a:rPr>
              <a:t>These steps are crucial for accessing and preparing the necessary data for further analysis and visualization in our project report.</a:t>
            </a:r>
            <a:endParaRPr lang="en-US" sz="2000">
              <a:solidFill>
                <a:schemeClr val="bg1"/>
              </a:solidFill>
            </a:endParaRPr>
          </a:p>
        </p:txBody>
      </p:sp>
      <p:sp>
        <p:nvSpPr>
          <p:cNvPr id="23" name="Rectangle 22">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215E3286-5BDA-AAEC-B6D0-272EB79F03D6}"/>
              </a:ext>
            </a:extLst>
          </p:cNvPr>
          <p:cNvPicPr>
            <a:picLocks noChangeAspect="1"/>
          </p:cNvPicPr>
          <p:nvPr/>
        </p:nvPicPr>
        <p:blipFill>
          <a:blip r:embed="rId3"/>
          <a:stretch>
            <a:fillRect/>
          </a:stretch>
        </p:blipFill>
        <p:spPr>
          <a:xfrm>
            <a:off x="6108411" y="259628"/>
            <a:ext cx="6094267" cy="6211742"/>
          </a:xfrm>
          <a:prstGeom prst="rect">
            <a:avLst/>
          </a:prstGeom>
        </p:spPr>
      </p:pic>
    </p:spTree>
    <p:extLst>
      <p:ext uri="{BB962C8B-B14F-4D97-AF65-F5344CB8AC3E}">
        <p14:creationId xmlns:p14="http://schemas.microsoft.com/office/powerpoint/2010/main" val="2203276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s and plots layered on a blue digital screen">
            <a:extLst>
              <a:ext uri="{FF2B5EF4-FFF2-40B4-BE49-F238E27FC236}">
                <a16:creationId xmlns:a16="http://schemas.microsoft.com/office/drawing/2014/main" id="{5FE0524B-4D2D-C0B6-B159-12319EA3E85B}"/>
              </a:ext>
            </a:extLst>
          </p:cNvPr>
          <p:cNvPicPr>
            <a:picLocks noChangeAspect="1"/>
          </p:cNvPicPr>
          <p:nvPr/>
        </p:nvPicPr>
        <p:blipFill rotWithShape="1">
          <a:blip r:embed="rId2">
            <a:alphaModFix amt="35000"/>
          </a:blip>
          <a:srcRect r="28842"/>
          <a:stretch/>
        </p:blipFill>
        <p:spPr>
          <a:xfrm>
            <a:off x="73" y="10"/>
            <a:ext cx="6105510" cy="6857992"/>
          </a:xfrm>
          <a:prstGeom prst="rect">
            <a:avLst/>
          </a:prstGeom>
        </p:spPr>
      </p:pic>
      <p:sp>
        <p:nvSpPr>
          <p:cNvPr id="2" name="Title 1">
            <a:extLst>
              <a:ext uri="{FF2B5EF4-FFF2-40B4-BE49-F238E27FC236}">
                <a16:creationId xmlns:a16="http://schemas.microsoft.com/office/drawing/2014/main" id="{801CE3EC-C492-311A-B8B6-31678394085D}"/>
              </a:ext>
            </a:extLst>
          </p:cNvPr>
          <p:cNvSpPr>
            <a:spLocks noGrp="1"/>
          </p:cNvSpPr>
          <p:nvPr>
            <p:ph type="title"/>
          </p:nvPr>
        </p:nvSpPr>
        <p:spPr>
          <a:xfrm>
            <a:off x="1040102" y="972581"/>
            <a:ext cx="4310698" cy="1234729"/>
          </a:xfrm>
        </p:spPr>
        <p:txBody>
          <a:bodyPr anchor="t">
            <a:normAutofit/>
          </a:bodyPr>
          <a:lstStyle/>
          <a:p>
            <a:r>
              <a:rPr lang="en-IN" sz="3700" b="1">
                <a:solidFill>
                  <a:schemeClr val="bg1"/>
                </a:solidFill>
                <a:latin typeface="Calibri"/>
                <a:ea typeface="+mj-lt"/>
                <a:cs typeface="+mj-lt"/>
              </a:rPr>
              <a:t>Data </a:t>
            </a:r>
            <a:endParaRPr lang="en-US" sz="3700">
              <a:solidFill>
                <a:schemeClr val="bg1"/>
              </a:solidFill>
              <a:latin typeface="Calibri"/>
              <a:ea typeface="+mj-lt"/>
              <a:cs typeface="+mj-lt"/>
            </a:endParaRPr>
          </a:p>
          <a:p>
            <a:r>
              <a:rPr lang="en-IN" sz="3700" b="1">
                <a:solidFill>
                  <a:schemeClr val="bg1"/>
                </a:solidFill>
                <a:latin typeface="Calibri"/>
                <a:ea typeface="+mj-lt"/>
                <a:cs typeface="+mj-lt"/>
              </a:rPr>
              <a:t>Integration</a:t>
            </a:r>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6" y="2372156"/>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Content Placeholder 2">
            <a:extLst>
              <a:ext uri="{FF2B5EF4-FFF2-40B4-BE49-F238E27FC236}">
                <a16:creationId xmlns:a16="http://schemas.microsoft.com/office/drawing/2014/main" id="{8C3C7C2F-7BED-E477-572D-FF23B9E2C734}"/>
              </a:ext>
            </a:extLst>
          </p:cNvPr>
          <p:cNvSpPr>
            <a:spLocks noGrp="1"/>
          </p:cNvSpPr>
          <p:nvPr>
            <p:ph idx="1"/>
          </p:nvPr>
        </p:nvSpPr>
        <p:spPr>
          <a:xfrm>
            <a:off x="1040101" y="2581065"/>
            <a:ext cx="4561506" cy="3633467"/>
          </a:xfrm>
        </p:spPr>
        <p:txBody>
          <a:bodyPr vert="horz" lIns="91440" tIns="45720" rIns="91440" bIns="45720" rtlCol="0" anchor="t">
            <a:normAutofit/>
          </a:bodyPr>
          <a:lstStyle/>
          <a:p>
            <a:pPr marL="0" indent="0">
              <a:spcBef>
                <a:spcPct val="0"/>
              </a:spcBef>
              <a:buNone/>
            </a:pPr>
            <a:r>
              <a:rPr lang="en-IN" sz="2000" b="1">
                <a:solidFill>
                  <a:schemeClr val="bg1"/>
                </a:solidFill>
                <a:latin typeface="Calibri"/>
                <a:ea typeface="+mn-lt"/>
                <a:cs typeface="+mn-lt"/>
              </a:rPr>
              <a:t>Merging the tables using </a:t>
            </a:r>
            <a:r>
              <a:rPr lang="en-IN" sz="2000" err="1">
                <a:solidFill>
                  <a:schemeClr val="bg1"/>
                </a:solidFill>
                <a:latin typeface="Calibri"/>
                <a:ea typeface="+mn-lt"/>
                <a:cs typeface="+mn-lt"/>
              </a:rPr>
              <a:t>code_module</a:t>
            </a:r>
            <a:r>
              <a:rPr lang="en-IN" sz="2000">
                <a:solidFill>
                  <a:schemeClr val="bg1"/>
                </a:solidFill>
                <a:latin typeface="Calibri"/>
                <a:ea typeface="+mn-lt"/>
                <a:cs typeface="+mn-lt"/>
              </a:rPr>
              <a:t> and </a:t>
            </a:r>
            <a:r>
              <a:rPr lang="en-IN" sz="2000" err="1">
                <a:solidFill>
                  <a:schemeClr val="bg1"/>
                </a:solidFill>
                <a:latin typeface="Calibri"/>
                <a:ea typeface="+mn-lt"/>
                <a:cs typeface="+mn-lt"/>
              </a:rPr>
              <a:t>code_presentation</a:t>
            </a:r>
            <a:r>
              <a:rPr lang="en-IN" sz="2000">
                <a:solidFill>
                  <a:schemeClr val="bg1"/>
                </a:solidFill>
                <a:latin typeface="Calibri"/>
                <a:ea typeface="+mn-lt"/>
                <a:cs typeface="+mn-lt"/>
              </a:rPr>
              <a:t> as the primary key  to the store data.</a:t>
            </a:r>
            <a:br>
              <a:rPr lang="en-IN" sz="2000">
                <a:latin typeface="Calibri"/>
                <a:ea typeface="+mn-lt"/>
                <a:cs typeface="+mn-lt"/>
              </a:rPr>
            </a:br>
            <a:br>
              <a:rPr lang="en-IN" sz="2000">
                <a:latin typeface="Calibri"/>
                <a:ea typeface="+mn-lt"/>
                <a:cs typeface="+mn-lt"/>
              </a:rPr>
            </a:br>
            <a:r>
              <a:rPr lang="en-IN" sz="2000">
                <a:solidFill>
                  <a:schemeClr val="bg1"/>
                </a:solidFill>
                <a:latin typeface="Calibri"/>
                <a:ea typeface="+mn-lt"/>
                <a:cs typeface="+mn-lt"/>
              </a:rPr>
              <a:t>As per </a:t>
            </a:r>
            <a:r>
              <a:rPr lang="en-IN" sz="2000" err="1">
                <a:solidFill>
                  <a:schemeClr val="bg1"/>
                </a:solidFill>
                <a:latin typeface="Calibri"/>
                <a:ea typeface="+mn-lt"/>
                <a:cs typeface="+mn-lt"/>
              </a:rPr>
              <a:t>StudentAssessment</a:t>
            </a:r>
            <a:r>
              <a:rPr lang="en-IN" sz="2000">
                <a:solidFill>
                  <a:schemeClr val="bg1"/>
                </a:solidFill>
                <a:latin typeface="Calibri"/>
                <a:ea typeface="+mn-lt"/>
                <a:cs typeface="+mn-lt"/>
              </a:rPr>
              <a:t> dataset we do not find </a:t>
            </a:r>
            <a:r>
              <a:rPr lang="en-IN" sz="2000" err="1">
                <a:solidFill>
                  <a:schemeClr val="bg1"/>
                </a:solidFill>
                <a:latin typeface="Calibri"/>
                <a:ea typeface="+mn-lt"/>
                <a:cs typeface="+mn-lt"/>
              </a:rPr>
              <a:t>code_module</a:t>
            </a:r>
            <a:r>
              <a:rPr lang="en-IN" sz="2000">
                <a:solidFill>
                  <a:schemeClr val="bg1"/>
                </a:solidFill>
                <a:latin typeface="Calibri"/>
                <a:ea typeface="+mn-lt"/>
                <a:cs typeface="+mn-lt"/>
              </a:rPr>
              <a:t> and </a:t>
            </a:r>
            <a:r>
              <a:rPr lang="en-IN" sz="2000" err="1">
                <a:solidFill>
                  <a:schemeClr val="bg1"/>
                </a:solidFill>
                <a:latin typeface="Calibri"/>
                <a:ea typeface="+mn-lt"/>
                <a:cs typeface="+mn-lt"/>
              </a:rPr>
              <a:t>code_presentation</a:t>
            </a:r>
            <a:r>
              <a:rPr lang="en-IN" sz="2000">
                <a:solidFill>
                  <a:schemeClr val="bg1"/>
                </a:solidFill>
                <a:latin typeface="Calibri"/>
                <a:ea typeface="+mn-lt"/>
                <a:cs typeface="+mn-lt"/>
              </a:rPr>
              <a:t> hence we use </a:t>
            </a:r>
            <a:r>
              <a:rPr lang="en-IN" sz="2000" err="1">
                <a:solidFill>
                  <a:schemeClr val="bg1"/>
                </a:solidFill>
                <a:latin typeface="Calibri"/>
                <a:ea typeface="+mn-lt"/>
                <a:cs typeface="+mn-lt"/>
              </a:rPr>
              <a:t>id_student</a:t>
            </a:r>
            <a:r>
              <a:rPr lang="en-IN" sz="2000">
                <a:solidFill>
                  <a:schemeClr val="bg1"/>
                </a:solidFill>
                <a:latin typeface="Calibri"/>
                <a:ea typeface="+mn-lt"/>
                <a:cs typeface="+mn-lt"/>
              </a:rPr>
              <a:t> and </a:t>
            </a:r>
            <a:r>
              <a:rPr lang="en-IN" sz="2000" err="1">
                <a:solidFill>
                  <a:schemeClr val="bg1"/>
                </a:solidFill>
                <a:latin typeface="Calibri"/>
                <a:ea typeface="+mn-lt"/>
                <a:cs typeface="+mn-lt"/>
              </a:rPr>
              <a:t>id_assessment</a:t>
            </a:r>
            <a:r>
              <a:rPr lang="en-IN" sz="2000">
                <a:solidFill>
                  <a:schemeClr val="bg1"/>
                </a:solidFill>
                <a:latin typeface="Calibri"/>
                <a:ea typeface="+mn-lt"/>
                <a:cs typeface="+mn-lt"/>
              </a:rPr>
              <a:t> </a:t>
            </a:r>
            <a:r>
              <a:rPr lang="en-IN" sz="2000" err="1">
                <a:solidFill>
                  <a:schemeClr val="bg1"/>
                </a:solidFill>
                <a:latin typeface="Calibri"/>
                <a:ea typeface="+mn-lt"/>
                <a:cs typeface="+mn-lt"/>
              </a:rPr>
              <a:t>attritube</a:t>
            </a:r>
            <a:r>
              <a:rPr lang="en-IN" sz="2000">
                <a:solidFill>
                  <a:schemeClr val="bg1"/>
                </a:solidFill>
                <a:latin typeface="Calibri"/>
                <a:ea typeface="+mn-lt"/>
                <a:cs typeface="+mn-lt"/>
              </a:rPr>
              <a:t> to combine the data merging so we can analyse data is better way.</a:t>
            </a:r>
            <a:endParaRPr lang="en-US">
              <a:solidFill>
                <a:schemeClr val="bg1"/>
              </a:solidFill>
              <a:latin typeface="Calibri"/>
              <a:cs typeface="Calibri"/>
            </a:endParaRPr>
          </a:p>
          <a:p>
            <a:pPr>
              <a:buNone/>
            </a:pPr>
            <a:endParaRPr lang="en-IN" sz="1500">
              <a:solidFill>
                <a:schemeClr val="bg1"/>
              </a:solidFill>
              <a:latin typeface="Calibri"/>
              <a:cs typeface="Calibri"/>
            </a:endParaRPr>
          </a:p>
          <a:p>
            <a:pPr marL="0" indent="0">
              <a:spcBef>
                <a:spcPct val="0"/>
              </a:spcBef>
              <a:buNone/>
            </a:pPr>
            <a:endParaRPr lang="en-IN" sz="2000">
              <a:solidFill>
                <a:schemeClr val="bg1"/>
              </a:solidFill>
              <a:latin typeface="Calibri"/>
              <a:cs typeface="Calibri"/>
            </a:endParaRPr>
          </a:p>
          <a:p>
            <a:pPr marL="0" indent="0">
              <a:buNone/>
            </a:pPr>
            <a:endParaRPr lang="en-US" sz="2000">
              <a:solidFill>
                <a:schemeClr val="bg1"/>
              </a:solidFill>
              <a:latin typeface="Calibri"/>
              <a:cs typeface="Calibri"/>
            </a:endParaRPr>
          </a:p>
        </p:txBody>
      </p:sp>
      <p:sp>
        <p:nvSpPr>
          <p:cNvPr id="23" name="Rectangle 22">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288D1425-6B6F-2EEB-5186-4276FF2DAA57}"/>
              </a:ext>
            </a:extLst>
          </p:cNvPr>
          <p:cNvPicPr>
            <a:picLocks noChangeAspect="1"/>
          </p:cNvPicPr>
          <p:nvPr/>
        </p:nvPicPr>
        <p:blipFill>
          <a:blip r:embed="rId3"/>
          <a:stretch>
            <a:fillRect/>
          </a:stretch>
        </p:blipFill>
        <p:spPr>
          <a:xfrm>
            <a:off x="6098780" y="977975"/>
            <a:ext cx="6097732" cy="1395268"/>
          </a:xfrm>
          <a:prstGeom prst="rect">
            <a:avLst/>
          </a:prstGeom>
        </p:spPr>
      </p:pic>
      <p:sp>
        <p:nvSpPr>
          <p:cNvPr id="6" name="TextBox 5">
            <a:extLst>
              <a:ext uri="{FF2B5EF4-FFF2-40B4-BE49-F238E27FC236}">
                <a16:creationId xmlns:a16="http://schemas.microsoft.com/office/drawing/2014/main" id="{F54F8745-2185-D729-93F2-F903DDD9CD7D}"/>
              </a:ext>
            </a:extLst>
          </p:cNvPr>
          <p:cNvSpPr txBox="1"/>
          <p:nvPr/>
        </p:nvSpPr>
        <p:spPr>
          <a:xfrm>
            <a:off x="6098005" y="654930"/>
            <a:ext cx="420916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500" b="1">
                <a:latin typeface="Calibri"/>
                <a:cs typeface="Calibri"/>
              </a:rPr>
              <a:t>Registration info + Courses + Info</a:t>
            </a:r>
            <a:endParaRPr lang="en-US" b="1">
              <a:latin typeface="Calibri"/>
              <a:cs typeface="Calibri"/>
            </a:endParaRPr>
          </a:p>
        </p:txBody>
      </p:sp>
      <p:sp>
        <p:nvSpPr>
          <p:cNvPr id="7" name="TextBox 6">
            <a:extLst>
              <a:ext uri="{FF2B5EF4-FFF2-40B4-BE49-F238E27FC236}">
                <a16:creationId xmlns:a16="http://schemas.microsoft.com/office/drawing/2014/main" id="{826E3546-D767-878A-8B58-596C6E02BAC0}"/>
              </a:ext>
            </a:extLst>
          </p:cNvPr>
          <p:cNvSpPr txBox="1"/>
          <p:nvPr/>
        </p:nvSpPr>
        <p:spPr>
          <a:xfrm>
            <a:off x="6098006" y="4027723"/>
            <a:ext cx="4217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cs typeface="Calibri"/>
              </a:rPr>
              <a:t>Assessment info + Assessment Results</a:t>
            </a:r>
          </a:p>
        </p:txBody>
      </p:sp>
      <p:pic>
        <p:nvPicPr>
          <p:cNvPr id="8" name="Picture 7" descr="A screenshot of a test&#10;&#10;Description automatically generated">
            <a:extLst>
              <a:ext uri="{FF2B5EF4-FFF2-40B4-BE49-F238E27FC236}">
                <a16:creationId xmlns:a16="http://schemas.microsoft.com/office/drawing/2014/main" id="{384E8026-C18B-668B-4544-9965CDE84E5C}"/>
              </a:ext>
            </a:extLst>
          </p:cNvPr>
          <p:cNvPicPr>
            <a:picLocks noChangeAspect="1"/>
          </p:cNvPicPr>
          <p:nvPr/>
        </p:nvPicPr>
        <p:blipFill>
          <a:blip r:embed="rId4"/>
          <a:stretch>
            <a:fillRect/>
          </a:stretch>
        </p:blipFill>
        <p:spPr>
          <a:xfrm>
            <a:off x="6103543" y="4395789"/>
            <a:ext cx="6099752" cy="1125970"/>
          </a:xfrm>
          <a:prstGeom prst="rect">
            <a:avLst/>
          </a:prstGeom>
        </p:spPr>
      </p:pic>
    </p:spTree>
    <p:extLst>
      <p:ext uri="{BB962C8B-B14F-4D97-AF65-F5344CB8AC3E}">
        <p14:creationId xmlns:p14="http://schemas.microsoft.com/office/powerpoint/2010/main" val="1200350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s and plots layered on a blue digital screen">
            <a:extLst>
              <a:ext uri="{FF2B5EF4-FFF2-40B4-BE49-F238E27FC236}">
                <a16:creationId xmlns:a16="http://schemas.microsoft.com/office/drawing/2014/main" id="{183DFC8D-90E5-E89B-78F9-EF2BA8FEE57E}"/>
              </a:ext>
            </a:extLst>
          </p:cNvPr>
          <p:cNvPicPr>
            <a:picLocks noChangeAspect="1"/>
          </p:cNvPicPr>
          <p:nvPr/>
        </p:nvPicPr>
        <p:blipFill rotWithShape="1">
          <a:blip r:embed="rId2">
            <a:alphaModFix amt="35000"/>
          </a:blip>
          <a:srcRect r="28842"/>
          <a:stretch/>
        </p:blipFill>
        <p:spPr>
          <a:xfrm>
            <a:off x="73" y="10"/>
            <a:ext cx="6105510" cy="6857992"/>
          </a:xfrm>
          <a:prstGeom prst="rect">
            <a:avLst/>
          </a:prstGeom>
        </p:spPr>
      </p:pic>
      <p:sp>
        <p:nvSpPr>
          <p:cNvPr id="2" name="Title 1">
            <a:extLst>
              <a:ext uri="{FF2B5EF4-FFF2-40B4-BE49-F238E27FC236}">
                <a16:creationId xmlns:a16="http://schemas.microsoft.com/office/drawing/2014/main" id="{801CE3EC-C492-311A-B8B6-31678394085D}"/>
              </a:ext>
            </a:extLst>
          </p:cNvPr>
          <p:cNvSpPr>
            <a:spLocks noGrp="1"/>
          </p:cNvSpPr>
          <p:nvPr>
            <p:ph type="title"/>
          </p:nvPr>
        </p:nvSpPr>
        <p:spPr>
          <a:xfrm>
            <a:off x="1051648" y="1711490"/>
            <a:ext cx="4310698" cy="507366"/>
          </a:xfrm>
        </p:spPr>
        <p:txBody>
          <a:bodyPr anchor="t">
            <a:normAutofit fontScale="90000"/>
          </a:bodyPr>
          <a:lstStyle/>
          <a:p>
            <a:r>
              <a:rPr lang="en-IN" sz="3300" b="1">
                <a:solidFill>
                  <a:schemeClr val="bg1"/>
                </a:solidFill>
                <a:latin typeface="Calibri"/>
                <a:ea typeface="+mj-lt"/>
                <a:cs typeface="+mj-lt"/>
              </a:rPr>
              <a:t>MERGING</a:t>
            </a:r>
            <a:endParaRPr lang="en-US">
              <a:solidFill>
                <a:schemeClr val="bg1"/>
              </a:solidFill>
              <a:latin typeface="Calibri"/>
              <a:cs typeface="Calibri"/>
            </a:endParaRPr>
          </a:p>
        </p:txBody>
      </p:sp>
      <p:sp>
        <p:nvSpPr>
          <p:cNvPr id="3" name="Content Placeholder 2">
            <a:extLst>
              <a:ext uri="{FF2B5EF4-FFF2-40B4-BE49-F238E27FC236}">
                <a16:creationId xmlns:a16="http://schemas.microsoft.com/office/drawing/2014/main" id="{8C3C7C2F-7BED-E477-572D-FF23B9E2C734}"/>
              </a:ext>
            </a:extLst>
          </p:cNvPr>
          <p:cNvSpPr>
            <a:spLocks noGrp="1"/>
          </p:cNvSpPr>
          <p:nvPr>
            <p:ph idx="1"/>
          </p:nvPr>
        </p:nvSpPr>
        <p:spPr>
          <a:xfrm>
            <a:off x="1051647" y="2627247"/>
            <a:ext cx="4307506" cy="3633467"/>
          </a:xfrm>
        </p:spPr>
        <p:txBody>
          <a:bodyPr vert="horz" lIns="91440" tIns="45720" rIns="91440" bIns="45720" rtlCol="0" anchor="t">
            <a:normAutofit fontScale="70000" lnSpcReduction="20000"/>
          </a:bodyPr>
          <a:lstStyle/>
          <a:p>
            <a:pPr marL="0" indent="0">
              <a:spcBef>
                <a:spcPct val="0"/>
              </a:spcBef>
              <a:buNone/>
            </a:pPr>
            <a:r>
              <a:rPr lang="en-IN" sz="2300" b="1">
                <a:solidFill>
                  <a:schemeClr val="bg1"/>
                </a:solidFill>
                <a:latin typeface="Calibri"/>
                <a:ea typeface="+mn-lt"/>
                <a:cs typeface="+mn-lt"/>
              </a:rPr>
              <a:t>Weighted score</a:t>
            </a:r>
            <a:br>
              <a:rPr lang="en-IN" sz="2000">
                <a:latin typeface="Calibri"/>
                <a:ea typeface="+mn-lt"/>
                <a:cs typeface="+mn-lt"/>
              </a:rPr>
            </a:br>
            <a:endParaRPr lang="en-IN" sz="2000">
              <a:solidFill>
                <a:schemeClr val="bg1"/>
              </a:solidFill>
              <a:latin typeface="Calibri"/>
              <a:ea typeface="+mn-lt"/>
              <a:cs typeface="+mn-lt"/>
            </a:endParaRPr>
          </a:p>
          <a:p>
            <a:pPr marL="171450" indent="-171450">
              <a:spcBef>
                <a:spcPct val="0"/>
              </a:spcBef>
              <a:buFont typeface="Arial,Sans-Serif"/>
              <a:buChar char="•"/>
            </a:pPr>
            <a:r>
              <a:rPr lang="en-IN" sz="2000">
                <a:solidFill>
                  <a:schemeClr val="bg1"/>
                </a:solidFill>
                <a:latin typeface="Calibri"/>
                <a:ea typeface="+mn-lt"/>
                <a:cs typeface="+mn-lt"/>
              </a:rPr>
              <a:t>Multiply the weight of the assignment with its score.</a:t>
            </a:r>
          </a:p>
          <a:p>
            <a:pPr marL="171450" indent="-171450">
              <a:spcBef>
                <a:spcPct val="0"/>
              </a:spcBef>
              <a:buFont typeface="Arial,Sans-Serif"/>
              <a:buChar char="•"/>
            </a:pPr>
            <a:r>
              <a:rPr lang="en-IN" sz="2000">
                <a:solidFill>
                  <a:schemeClr val="bg1"/>
                </a:solidFill>
                <a:latin typeface="Calibri"/>
                <a:ea typeface="+mn-lt"/>
                <a:cs typeface="+mn-lt"/>
              </a:rPr>
              <a:t>Aggregate the </a:t>
            </a:r>
            <a:r>
              <a:rPr lang="en-IN" sz="2000" err="1">
                <a:solidFill>
                  <a:schemeClr val="bg1"/>
                </a:solidFill>
                <a:latin typeface="Calibri"/>
                <a:ea typeface="+mn-lt"/>
                <a:cs typeface="+mn-lt"/>
              </a:rPr>
              <a:t>dataframe</a:t>
            </a:r>
            <a:r>
              <a:rPr lang="en-IN" sz="2000">
                <a:solidFill>
                  <a:schemeClr val="bg1"/>
                </a:solidFill>
                <a:latin typeface="Calibri"/>
                <a:ea typeface="+mn-lt"/>
                <a:cs typeface="+mn-lt"/>
              </a:rPr>
              <a:t> per weight*score per module per module presentation with the sum function.</a:t>
            </a:r>
          </a:p>
          <a:p>
            <a:pPr marL="171450" indent="-171450">
              <a:spcBef>
                <a:spcPct val="0"/>
              </a:spcBef>
              <a:buFont typeface="Arial,Sans-Serif"/>
              <a:buChar char="•"/>
            </a:pPr>
            <a:r>
              <a:rPr lang="en-IN" sz="2000">
                <a:solidFill>
                  <a:schemeClr val="bg1"/>
                </a:solidFill>
                <a:latin typeface="Calibri"/>
                <a:ea typeface="+mn-lt"/>
                <a:cs typeface="+mn-lt"/>
              </a:rPr>
              <a:t>Calculate total recorded weight of module (recorded total is key here as most modules are missing their final exam).</a:t>
            </a:r>
          </a:p>
          <a:p>
            <a:pPr marL="171450" indent="-171450">
              <a:spcBef>
                <a:spcPct val="0"/>
              </a:spcBef>
              <a:buFont typeface="Arial,Sans-Serif"/>
              <a:buChar char="•"/>
            </a:pPr>
            <a:r>
              <a:rPr lang="en-IN" sz="2000">
                <a:solidFill>
                  <a:schemeClr val="bg1"/>
                </a:solidFill>
                <a:latin typeface="Calibri"/>
                <a:ea typeface="+mn-lt"/>
                <a:cs typeface="+mn-lt"/>
              </a:rPr>
              <a:t>Now calculate weighted scores - divide summed weight*score by total recorded weight of module.</a:t>
            </a:r>
            <a:br>
              <a:rPr lang="en-IN" sz="2000">
                <a:latin typeface="Calibri"/>
                <a:ea typeface="+mn-lt"/>
                <a:cs typeface="+mn-lt"/>
              </a:rPr>
            </a:br>
            <a:endParaRPr lang="en-IN" sz="2000">
              <a:solidFill>
                <a:schemeClr val="bg1"/>
              </a:solidFill>
              <a:latin typeface="Calibri"/>
              <a:ea typeface="+mn-lt"/>
              <a:cs typeface="+mn-lt"/>
            </a:endParaRPr>
          </a:p>
          <a:p>
            <a:pPr marL="0" indent="0">
              <a:spcBef>
                <a:spcPct val="0"/>
              </a:spcBef>
              <a:buNone/>
            </a:pPr>
            <a:r>
              <a:rPr lang="en-IN" sz="2300" b="1">
                <a:solidFill>
                  <a:schemeClr val="bg1"/>
                </a:solidFill>
                <a:latin typeface="Calibri"/>
                <a:ea typeface="+mn-lt"/>
                <a:cs typeface="+mn-lt"/>
              </a:rPr>
              <a:t>late rate &amp; fail rate </a:t>
            </a:r>
            <a:br>
              <a:rPr lang="en-IN" sz="2000">
                <a:latin typeface="Calibri"/>
                <a:ea typeface="+mn-lt"/>
                <a:cs typeface="+mn-lt"/>
              </a:rPr>
            </a:br>
            <a:br>
              <a:rPr lang="en-IN" sz="2000">
                <a:latin typeface="Calibri"/>
                <a:ea typeface="+mn-lt"/>
                <a:cs typeface="+mn-lt"/>
              </a:rPr>
            </a:br>
            <a:r>
              <a:rPr lang="en-IN" sz="2000">
                <a:solidFill>
                  <a:schemeClr val="bg1"/>
                </a:solidFill>
                <a:latin typeface="Calibri"/>
                <a:ea typeface="+mn-lt"/>
                <a:cs typeface="+mn-lt"/>
              </a:rPr>
              <a:t>Calculate the difference between the deadline and the actual submission date.</a:t>
            </a:r>
            <a:endParaRPr lang="en-IN">
              <a:solidFill>
                <a:schemeClr val="bg1"/>
              </a:solidFill>
            </a:endParaRPr>
          </a:p>
          <a:p>
            <a:pPr marL="171450" indent="-171450">
              <a:spcBef>
                <a:spcPct val="0"/>
              </a:spcBef>
              <a:buFont typeface="Arial,Sans-Serif"/>
              <a:buChar char="•"/>
            </a:pPr>
            <a:r>
              <a:rPr lang="en-IN" sz="2000">
                <a:solidFill>
                  <a:schemeClr val="bg1"/>
                </a:solidFill>
                <a:latin typeface="Calibri"/>
                <a:ea typeface="+mn-lt"/>
                <a:cs typeface="+mn-lt"/>
              </a:rPr>
              <a:t>Make a new column - if the difference between dates is more that ), the submission was late.</a:t>
            </a:r>
          </a:p>
          <a:p>
            <a:pPr marL="171450" indent="-171450">
              <a:spcBef>
                <a:spcPct val="0"/>
              </a:spcBef>
              <a:buFont typeface="Arial,Sans-Serif"/>
              <a:buChar char="•"/>
            </a:pPr>
            <a:r>
              <a:rPr lang="en-IN" sz="2000">
                <a:solidFill>
                  <a:schemeClr val="bg1"/>
                </a:solidFill>
                <a:latin typeface="Calibri"/>
                <a:ea typeface="+mn-lt"/>
                <a:cs typeface="+mn-lt"/>
              </a:rPr>
              <a:t>Aggregate by student ID, module, and module </a:t>
            </a:r>
            <a:r>
              <a:rPr lang="en-IN" sz="2000" err="1">
                <a:solidFill>
                  <a:schemeClr val="bg1"/>
                </a:solidFill>
                <a:latin typeface="Calibri"/>
                <a:ea typeface="+mn-lt"/>
                <a:cs typeface="+mn-lt"/>
              </a:rPr>
              <a:t>presenation</a:t>
            </a:r>
            <a:r>
              <a:rPr lang="en-IN" sz="2000">
                <a:solidFill>
                  <a:schemeClr val="bg1"/>
                </a:solidFill>
                <a:latin typeface="Calibri"/>
                <a:ea typeface="+mn-lt"/>
                <a:cs typeface="+mn-lt"/>
              </a:rPr>
              <a:t>.</a:t>
            </a:r>
            <a:br>
              <a:rPr lang="en-IN" sz="2000">
                <a:latin typeface="Calibri"/>
                <a:ea typeface="+mn-lt"/>
                <a:cs typeface="+mn-lt"/>
              </a:rPr>
            </a:br>
            <a:br>
              <a:rPr lang="en-IN" sz="2000">
                <a:latin typeface="Calibri"/>
                <a:ea typeface="+mn-lt"/>
                <a:cs typeface="+mn-lt"/>
              </a:rPr>
            </a:br>
            <a:r>
              <a:rPr lang="en-IN" sz="2000">
                <a:solidFill>
                  <a:schemeClr val="bg1"/>
                </a:solidFill>
                <a:latin typeface="Calibri"/>
                <a:ea typeface="+mn-lt"/>
                <a:cs typeface="+mn-lt"/>
              </a:rPr>
              <a:t>By mering all 3 tables, we form resultant which provides info about assessment </a:t>
            </a:r>
          </a:p>
          <a:p>
            <a:pPr marL="0" indent="0">
              <a:spcBef>
                <a:spcPct val="0"/>
              </a:spcBef>
              <a:buNone/>
            </a:pPr>
            <a:endParaRPr lang="en-IN" sz="2000">
              <a:solidFill>
                <a:schemeClr val="bg1"/>
              </a:solidFill>
              <a:latin typeface="Calibri"/>
              <a:cs typeface="Calibri"/>
            </a:endParaRPr>
          </a:p>
          <a:p>
            <a:pPr marL="0" indent="0">
              <a:buNone/>
            </a:pPr>
            <a:endParaRPr lang="en-US" sz="2000">
              <a:solidFill>
                <a:schemeClr val="bg1"/>
              </a:solidFill>
              <a:latin typeface="Calibri"/>
              <a:cs typeface="Calibri"/>
            </a:endParaRPr>
          </a:p>
        </p:txBody>
      </p:sp>
      <p:sp>
        <p:nvSpPr>
          <p:cNvPr id="23" name="Rectangle 22">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E29A56F-18E5-1C8C-B601-D3C27C35BF8E}"/>
              </a:ext>
            </a:extLst>
          </p:cNvPr>
          <p:cNvPicPr>
            <a:picLocks noChangeAspect="1"/>
          </p:cNvPicPr>
          <p:nvPr/>
        </p:nvPicPr>
        <p:blipFill>
          <a:blip r:embed="rId3"/>
          <a:stretch>
            <a:fillRect/>
          </a:stretch>
        </p:blipFill>
        <p:spPr>
          <a:xfrm>
            <a:off x="6093545" y="3030"/>
            <a:ext cx="3687909" cy="120621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D7FE856-9660-9C92-0815-64D336E8C5F3}"/>
              </a:ext>
            </a:extLst>
          </p:cNvPr>
          <p:cNvPicPr>
            <a:picLocks noChangeAspect="1"/>
          </p:cNvPicPr>
          <p:nvPr/>
        </p:nvPicPr>
        <p:blipFill>
          <a:blip r:embed="rId4"/>
          <a:stretch>
            <a:fillRect/>
          </a:stretch>
        </p:blipFill>
        <p:spPr>
          <a:xfrm>
            <a:off x="8799080" y="1209961"/>
            <a:ext cx="3391477" cy="222134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C1BFF0C-5D11-A034-5C5F-95EB8D007E8B}"/>
              </a:ext>
            </a:extLst>
          </p:cNvPr>
          <p:cNvPicPr>
            <a:picLocks noChangeAspect="1"/>
          </p:cNvPicPr>
          <p:nvPr/>
        </p:nvPicPr>
        <p:blipFill>
          <a:blip r:embed="rId5"/>
          <a:stretch>
            <a:fillRect/>
          </a:stretch>
        </p:blipFill>
        <p:spPr>
          <a:xfrm>
            <a:off x="6092535" y="3425969"/>
            <a:ext cx="3412838" cy="2222790"/>
          </a:xfrm>
          <a:prstGeom prst="rect">
            <a:avLst/>
          </a:prstGeom>
        </p:spPr>
      </p:pic>
      <p:pic>
        <p:nvPicPr>
          <p:cNvPr id="12" name="Picture 11" descr="A screenshot of a data&#10;&#10;Description automatically generated">
            <a:extLst>
              <a:ext uri="{FF2B5EF4-FFF2-40B4-BE49-F238E27FC236}">
                <a16:creationId xmlns:a16="http://schemas.microsoft.com/office/drawing/2014/main" id="{E76EE9C3-6E8B-9D0C-538F-9A23917A06FC}"/>
              </a:ext>
            </a:extLst>
          </p:cNvPr>
          <p:cNvPicPr>
            <a:picLocks noChangeAspect="1"/>
          </p:cNvPicPr>
          <p:nvPr/>
        </p:nvPicPr>
        <p:blipFill>
          <a:blip r:embed="rId6"/>
          <a:stretch>
            <a:fillRect/>
          </a:stretch>
        </p:blipFill>
        <p:spPr>
          <a:xfrm>
            <a:off x="7790727" y="5647028"/>
            <a:ext cx="4403726" cy="1209675"/>
          </a:xfrm>
          <a:prstGeom prst="rect">
            <a:avLst/>
          </a:prstGeom>
        </p:spPr>
      </p:pic>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155556" y="2372156"/>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Tree>
    <p:extLst>
      <p:ext uri="{BB962C8B-B14F-4D97-AF65-F5344CB8AC3E}">
        <p14:creationId xmlns:p14="http://schemas.microsoft.com/office/powerpoint/2010/main" val="1219622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9772E-1414-BFE0-BD97-7C87710C5CA0}"/>
              </a:ext>
            </a:extLst>
          </p:cNvPr>
          <p:cNvSpPr>
            <a:spLocks noGrp="1"/>
          </p:cNvSpPr>
          <p:nvPr>
            <p:ph type="title"/>
          </p:nvPr>
        </p:nvSpPr>
        <p:spPr>
          <a:xfrm>
            <a:off x="640080" y="325369"/>
            <a:ext cx="4368602" cy="1956841"/>
          </a:xfrm>
        </p:spPr>
        <p:txBody>
          <a:bodyPr anchor="b">
            <a:normAutofit/>
          </a:bodyPr>
          <a:lstStyle/>
          <a:p>
            <a:r>
              <a:rPr lang="en-US" sz="5400">
                <a:latin typeface="Calibri"/>
                <a:cs typeface="Calibri"/>
              </a:rPr>
              <a:t>Split Data Set</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44F141-E40C-FD4E-DCD2-70127E9845C5}"/>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1200">
                <a:latin typeface="Calibri"/>
                <a:ea typeface="+mn-lt"/>
                <a:cs typeface="Calibri"/>
              </a:rPr>
              <a:t>It's crucial to split the dataset before conducting any serious exploratory analysis to avoid any bias that could arise from peeking at the testing data. This ensures that our insights and models are evaluated on truly unseen data. When we proceed with pre-processing and further feature engineering, we will apply the same parameters and transformations to both the training and testing sets to maintain consistency.</a:t>
            </a:r>
            <a:endParaRPr lang="en-US" sz="1200">
              <a:latin typeface="Calibri"/>
              <a:cs typeface="Calibri"/>
            </a:endParaRPr>
          </a:p>
          <a:p>
            <a:r>
              <a:rPr lang="en-US" sz="1200">
                <a:latin typeface="Calibri"/>
                <a:ea typeface="+mn-lt"/>
                <a:cs typeface="Calibri"/>
              </a:rPr>
              <a:t>To ensure fair representation across different categories, we will stratify by the code module. This stratification guarantees that each module is equally represented in both the training and testing sets, which helps in maintaining the distribution and variability of the data across these sets.</a:t>
            </a:r>
            <a:endParaRPr lang="en-US" sz="1200">
              <a:latin typeface="Calibri"/>
              <a:cs typeface="Calibri"/>
            </a:endParaRPr>
          </a:p>
          <a:p>
            <a:r>
              <a:rPr lang="en-US" sz="1200">
                <a:latin typeface="Calibri"/>
                <a:ea typeface="+mn-lt"/>
                <a:cs typeface="Calibri"/>
              </a:rPr>
              <a:t>split the dataset into training and testing sets.</a:t>
            </a:r>
          </a:p>
        </p:txBody>
      </p:sp>
      <p:pic>
        <p:nvPicPr>
          <p:cNvPr id="8" name="Picture 7" descr="Graphs and plots layered on a blue digital screen">
            <a:extLst>
              <a:ext uri="{FF2B5EF4-FFF2-40B4-BE49-F238E27FC236}">
                <a16:creationId xmlns:a16="http://schemas.microsoft.com/office/drawing/2014/main" id="{93B2CB88-66B6-8680-BA8B-5F1B1F4949FB}"/>
              </a:ext>
            </a:extLst>
          </p:cNvPr>
          <p:cNvPicPr>
            <a:picLocks noChangeAspect="1"/>
          </p:cNvPicPr>
          <p:nvPr/>
        </p:nvPicPr>
        <p:blipFill rotWithShape="1">
          <a:blip r:embed="rId2">
            <a:alphaModFix amt="78000"/>
          </a:blip>
          <a:srcRect r="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20815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s and plots layered on a blue digital screen">
            <a:extLst>
              <a:ext uri="{FF2B5EF4-FFF2-40B4-BE49-F238E27FC236}">
                <a16:creationId xmlns:a16="http://schemas.microsoft.com/office/drawing/2014/main" id="{18D94446-749B-A82F-C175-6ECF4617921A}"/>
              </a:ext>
            </a:extLst>
          </p:cNvPr>
          <p:cNvPicPr>
            <a:picLocks noChangeAspect="1"/>
          </p:cNvPicPr>
          <p:nvPr/>
        </p:nvPicPr>
        <p:blipFill rotWithShape="1">
          <a:blip r:embed="rId2">
            <a:alphaModFix amt="35000"/>
          </a:blip>
          <a:srcRect r="28842"/>
          <a:stretch/>
        </p:blipFill>
        <p:spPr>
          <a:xfrm>
            <a:off x="73" y="10"/>
            <a:ext cx="6105510" cy="6857992"/>
          </a:xfrm>
          <a:prstGeom prst="rect">
            <a:avLst/>
          </a:prstGeom>
        </p:spPr>
      </p:pic>
      <p:sp>
        <p:nvSpPr>
          <p:cNvPr id="2" name="Title 1">
            <a:extLst>
              <a:ext uri="{FF2B5EF4-FFF2-40B4-BE49-F238E27FC236}">
                <a16:creationId xmlns:a16="http://schemas.microsoft.com/office/drawing/2014/main" id="{801CE3EC-C492-311A-B8B6-31678394085D}"/>
              </a:ext>
            </a:extLst>
          </p:cNvPr>
          <p:cNvSpPr>
            <a:spLocks noGrp="1"/>
          </p:cNvSpPr>
          <p:nvPr>
            <p:ph type="title"/>
          </p:nvPr>
        </p:nvSpPr>
        <p:spPr>
          <a:xfrm>
            <a:off x="1063193" y="1561399"/>
            <a:ext cx="2959880" cy="645911"/>
          </a:xfrm>
        </p:spPr>
        <p:txBody>
          <a:bodyPr anchor="t">
            <a:normAutofit/>
          </a:bodyPr>
          <a:lstStyle/>
          <a:p>
            <a:r>
              <a:rPr lang="en-US" sz="3700">
                <a:solidFill>
                  <a:schemeClr val="bg1"/>
                </a:solidFill>
              </a:rPr>
              <a:t>Data Cleaning</a:t>
            </a:r>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6" y="2372156"/>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Content Placeholder 2">
            <a:extLst>
              <a:ext uri="{FF2B5EF4-FFF2-40B4-BE49-F238E27FC236}">
                <a16:creationId xmlns:a16="http://schemas.microsoft.com/office/drawing/2014/main" id="{8C3C7C2F-7BED-E477-572D-FF23B9E2C734}"/>
              </a:ext>
            </a:extLst>
          </p:cNvPr>
          <p:cNvSpPr>
            <a:spLocks noGrp="1"/>
          </p:cNvSpPr>
          <p:nvPr>
            <p:ph idx="1"/>
          </p:nvPr>
        </p:nvSpPr>
        <p:spPr>
          <a:xfrm>
            <a:off x="1063192" y="2581065"/>
            <a:ext cx="4307506" cy="3933650"/>
          </a:xfrm>
        </p:spPr>
        <p:txBody>
          <a:bodyPr vert="horz" lIns="91440" tIns="45720" rIns="91440" bIns="45720" rtlCol="0" anchor="t">
            <a:noAutofit/>
          </a:bodyPr>
          <a:lstStyle/>
          <a:p>
            <a:pPr>
              <a:lnSpc>
                <a:spcPct val="100000"/>
              </a:lnSpc>
              <a:spcBef>
                <a:spcPts val="0"/>
              </a:spcBef>
              <a:buFont typeface="Arial"/>
              <a:buChar char="•"/>
            </a:pPr>
            <a:r>
              <a:rPr lang="en-US" sz="1700">
                <a:solidFill>
                  <a:schemeClr val="bg1"/>
                </a:solidFill>
                <a:latin typeface="Calibri"/>
                <a:ea typeface="+mn-lt"/>
                <a:cs typeface="+mn-lt"/>
              </a:rPr>
              <a:t>Variable Reduction: To streamline the dataset and concentrate the analysis on pertinent variables, unnecessary variables This method simplifies the dataset and enhances the focus on essential factors for analysis. </a:t>
            </a:r>
          </a:p>
          <a:p>
            <a:pPr>
              <a:lnSpc>
                <a:spcPct val="100000"/>
              </a:lnSpc>
              <a:spcBef>
                <a:spcPts val="0"/>
              </a:spcBef>
              <a:buFont typeface="Arial"/>
              <a:buChar char="•"/>
            </a:pPr>
            <a:r>
              <a:rPr lang="en-US" sz="1700">
                <a:solidFill>
                  <a:schemeClr val="bg1"/>
                </a:solidFill>
                <a:latin typeface="Calibri"/>
                <a:ea typeface="+mn-lt"/>
                <a:cs typeface="+mn-lt"/>
              </a:rPr>
              <a:t>In order to get ride of the extra load on memory, these columns will be dropped.</a:t>
            </a:r>
          </a:p>
          <a:p>
            <a:pPr marL="0" indent="0">
              <a:lnSpc>
                <a:spcPct val="100000"/>
              </a:lnSpc>
              <a:spcBef>
                <a:spcPts val="0"/>
              </a:spcBef>
              <a:buNone/>
            </a:pPr>
            <a:endParaRPr lang="en-US" sz="1700">
              <a:solidFill>
                <a:schemeClr val="bg1"/>
              </a:solidFill>
              <a:latin typeface="Calibri"/>
              <a:ea typeface="+mn-lt"/>
              <a:cs typeface="+mn-lt"/>
            </a:endParaRPr>
          </a:p>
          <a:p>
            <a:pPr marL="0" indent="0">
              <a:lnSpc>
                <a:spcPct val="100000"/>
              </a:lnSpc>
              <a:spcBef>
                <a:spcPts val="0"/>
              </a:spcBef>
              <a:buNone/>
            </a:pPr>
            <a:r>
              <a:rPr lang="en-US" sz="1700">
                <a:solidFill>
                  <a:schemeClr val="bg1"/>
                </a:solidFill>
                <a:latin typeface="Calibri"/>
                <a:ea typeface="+mn-lt"/>
                <a:cs typeface="+mn-lt"/>
              </a:rPr>
              <a:t>Approach mitigates the risk of biases or inaccuracies stemming from incomplete data, thereby bolstering the robustness of subsequent analyses. </a:t>
            </a:r>
            <a:endParaRPr lang="en-US" sz="1700">
              <a:solidFill>
                <a:schemeClr val="bg1"/>
              </a:solidFill>
              <a:latin typeface="Calibri"/>
              <a:cs typeface="Calibri"/>
            </a:endParaRPr>
          </a:p>
        </p:txBody>
      </p:sp>
      <p:sp>
        <p:nvSpPr>
          <p:cNvPr id="23" name="Rectangle 22">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omputer&#10;&#10;Description automatically generated">
            <a:extLst>
              <a:ext uri="{FF2B5EF4-FFF2-40B4-BE49-F238E27FC236}">
                <a16:creationId xmlns:a16="http://schemas.microsoft.com/office/drawing/2014/main" id="{BCCF9000-18A4-9754-FA19-BC00DC46FD4A}"/>
              </a:ext>
            </a:extLst>
          </p:cNvPr>
          <p:cNvPicPr>
            <a:picLocks noChangeAspect="1"/>
          </p:cNvPicPr>
          <p:nvPr/>
        </p:nvPicPr>
        <p:blipFill>
          <a:blip r:embed="rId3"/>
          <a:stretch>
            <a:fillRect/>
          </a:stretch>
        </p:blipFill>
        <p:spPr>
          <a:xfrm>
            <a:off x="6511205" y="1285875"/>
            <a:ext cx="3730047" cy="1584613"/>
          </a:xfrm>
          <a:prstGeom prst="rect">
            <a:avLst/>
          </a:prstGeom>
        </p:spPr>
      </p:pic>
      <p:sp>
        <p:nvSpPr>
          <p:cNvPr id="7" name="TextBox 11">
            <a:extLst>
              <a:ext uri="{FF2B5EF4-FFF2-40B4-BE49-F238E27FC236}">
                <a16:creationId xmlns:a16="http://schemas.microsoft.com/office/drawing/2014/main" id="{358FE108-141E-FDB9-9500-7DD5E6541361}"/>
              </a:ext>
            </a:extLst>
          </p:cNvPr>
          <p:cNvSpPr txBox="1"/>
          <p:nvPr/>
        </p:nvSpPr>
        <p:spPr>
          <a:xfrm>
            <a:off x="6424134" y="917255"/>
            <a:ext cx="313823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Student registration dataset</a:t>
            </a:r>
          </a:p>
        </p:txBody>
      </p:sp>
      <p:pic>
        <p:nvPicPr>
          <p:cNvPr id="8" name="Picture 7" descr="A screen shot of a computer program&#10;&#10;Description automatically generated">
            <a:extLst>
              <a:ext uri="{FF2B5EF4-FFF2-40B4-BE49-F238E27FC236}">
                <a16:creationId xmlns:a16="http://schemas.microsoft.com/office/drawing/2014/main" id="{5EF410E0-E395-D919-8C45-C72A05FB553D}"/>
              </a:ext>
            </a:extLst>
          </p:cNvPr>
          <p:cNvPicPr>
            <a:picLocks noChangeAspect="1"/>
          </p:cNvPicPr>
          <p:nvPr/>
        </p:nvPicPr>
        <p:blipFill>
          <a:blip r:embed="rId4"/>
          <a:stretch>
            <a:fillRect/>
          </a:stretch>
        </p:blipFill>
        <p:spPr>
          <a:xfrm>
            <a:off x="6509904" y="4240213"/>
            <a:ext cx="2936009" cy="1829665"/>
          </a:xfrm>
          <a:prstGeom prst="rect">
            <a:avLst/>
          </a:prstGeom>
        </p:spPr>
      </p:pic>
      <p:sp>
        <p:nvSpPr>
          <p:cNvPr id="9" name="TextBox 12">
            <a:extLst>
              <a:ext uri="{FF2B5EF4-FFF2-40B4-BE49-F238E27FC236}">
                <a16:creationId xmlns:a16="http://schemas.microsoft.com/office/drawing/2014/main" id="{D238EF4E-1F6C-1ECF-D7B7-642A541DA24B}"/>
              </a:ext>
            </a:extLst>
          </p:cNvPr>
          <p:cNvSpPr txBox="1"/>
          <p:nvPr/>
        </p:nvSpPr>
        <p:spPr>
          <a:xfrm>
            <a:off x="6421703" y="3867726"/>
            <a:ext cx="169444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VLE data set</a:t>
            </a:r>
          </a:p>
        </p:txBody>
      </p:sp>
    </p:spTree>
    <p:extLst>
      <p:ext uri="{BB962C8B-B14F-4D97-AF65-F5344CB8AC3E}">
        <p14:creationId xmlns:p14="http://schemas.microsoft.com/office/powerpoint/2010/main" val="4023645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Graphs and plots layered on a blue digital screen">
            <a:extLst>
              <a:ext uri="{FF2B5EF4-FFF2-40B4-BE49-F238E27FC236}">
                <a16:creationId xmlns:a16="http://schemas.microsoft.com/office/drawing/2014/main" id="{7D356EBC-7189-94E8-E24C-5E179817AC53}"/>
              </a:ext>
            </a:extLst>
          </p:cNvPr>
          <p:cNvPicPr>
            <a:picLocks noChangeAspect="1"/>
          </p:cNvPicPr>
          <p:nvPr/>
        </p:nvPicPr>
        <p:blipFill rotWithShape="1">
          <a:blip r:embed="rId2">
            <a:alphaModFix/>
          </a:blip>
          <a:srcRect l="4000" r="9516"/>
          <a:stretch/>
        </p:blipFill>
        <p:spPr>
          <a:xfrm>
            <a:off x="4283902" y="10"/>
            <a:ext cx="7908098" cy="6857992"/>
          </a:xfrm>
          <a:prstGeom prst="rect">
            <a:avLst/>
          </a:prstGeom>
        </p:spPr>
      </p:pic>
      <p:sp>
        <p:nvSpPr>
          <p:cNvPr id="215" name="Rectangle 2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3B5F3-7F23-400B-457A-07743C0BCDE8}"/>
              </a:ext>
            </a:extLst>
          </p:cNvPr>
          <p:cNvSpPr>
            <a:spLocks noGrp="1"/>
          </p:cNvSpPr>
          <p:nvPr>
            <p:ph type="title"/>
          </p:nvPr>
        </p:nvSpPr>
        <p:spPr>
          <a:xfrm>
            <a:off x="728663" y="1115219"/>
            <a:ext cx="9104292" cy="2552853"/>
          </a:xfrm>
        </p:spPr>
        <p:txBody>
          <a:bodyPr vert="horz" lIns="91440" tIns="45720" rIns="91440" bIns="45720" rtlCol="0" anchor="b">
            <a:normAutofit/>
          </a:bodyPr>
          <a:lstStyle/>
          <a:p>
            <a:r>
              <a:rPr lang="en-US" sz="5000">
                <a:solidFill>
                  <a:schemeClr val="bg1"/>
                </a:solidFill>
              </a:rPr>
              <a:t>EXPLORATORY DATA ANALYSIS (EDA)</a:t>
            </a:r>
          </a:p>
        </p:txBody>
      </p:sp>
      <p:cxnSp>
        <p:nvCxnSpPr>
          <p:cNvPr id="217" name="Straight Connector 2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526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s and plots layered on a blue digital screen">
            <a:extLst>
              <a:ext uri="{FF2B5EF4-FFF2-40B4-BE49-F238E27FC236}">
                <a16:creationId xmlns:a16="http://schemas.microsoft.com/office/drawing/2014/main" id="{2DE08995-4DFC-F02C-F42E-E568B7DCE741}"/>
              </a:ext>
            </a:extLst>
          </p:cNvPr>
          <p:cNvPicPr>
            <a:picLocks noChangeAspect="1"/>
          </p:cNvPicPr>
          <p:nvPr/>
        </p:nvPicPr>
        <p:blipFill rotWithShape="1">
          <a:blip r:embed="rId2">
            <a:alphaModFix/>
          </a:blip>
          <a:srcRect t="17893" r="-1" b="17892"/>
          <a:stretch/>
        </p:blipFill>
        <p:spPr>
          <a:xfrm>
            <a:off x="4547937" y="-5"/>
            <a:ext cx="7644062" cy="3716042"/>
          </a:xfrm>
          <a:prstGeom prst="rect">
            <a:avLst/>
          </a:prstGeom>
        </p:spPr>
      </p:pic>
      <p:sp>
        <p:nvSpPr>
          <p:cNvPr id="45" name="Rectangle 4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hidden="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25E46D-8DAF-9181-3E35-24BB7829F23F}"/>
              </a:ext>
            </a:extLst>
          </p:cNvPr>
          <p:cNvSpPr txBox="1"/>
          <p:nvPr/>
        </p:nvSpPr>
        <p:spPr>
          <a:xfrm>
            <a:off x="348511" y="408839"/>
            <a:ext cx="70683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latin typeface="Aptos Display"/>
              </a:rPr>
              <a:t>Exploratory Data Analysis (EDA)</a:t>
            </a:r>
            <a:endParaRPr lang="en-US">
              <a:solidFill>
                <a:schemeClr val="bg1"/>
              </a:solidFill>
            </a:endParaRPr>
          </a:p>
        </p:txBody>
      </p:sp>
      <p:pic>
        <p:nvPicPr>
          <p:cNvPr id="9" name="Picture 8" descr="A screenshot of a graph&#10;&#10;Description automatically generated">
            <a:extLst>
              <a:ext uri="{FF2B5EF4-FFF2-40B4-BE49-F238E27FC236}">
                <a16:creationId xmlns:a16="http://schemas.microsoft.com/office/drawing/2014/main" id="{37200D30-5BD7-2D3E-9C6B-9E0A7B162CFA}"/>
              </a:ext>
            </a:extLst>
          </p:cNvPr>
          <p:cNvPicPr>
            <a:picLocks noChangeAspect="1"/>
          </p:cNvPicPr>
          <p:nvPr/>
        </p:nvPicPr>
        <p:blipFill rotWithShape="1">
          <a:blip r:embed="rId3"/>
          <a:srcRect r="5550"/>
          <a:stretch/>
        </p:blipFill>
        <p:spPr>
          <a:xfrm>
            <a:off x="4467120" y="3681409"/>
            <a:ext cx="7724880" cy="3176595"/>
          </a:xfrm>
          <a:prstGeom prst="rect">
            <a:avLst/>
          </a:prstGeom>
        </p:spPr>
      </p:pic>
      <p:sp>
        <p:nvSpPr>
          <p:cNvPr id="2" name="Title 1">
            <a:extLst>
              <a:ext uri="{FF2B5EF4-FFF2-40B4-BE49-F238E27FC236}">
                <a16:creationId xmlns:a16="http://schemas.microsoft.com/office/drawing/2014/main" id="{7C1885C1-CDB3-D8D9-EC3F-2C639B6696C6}"/>
              </a:ext>
            </a:extLst>
          </p:cNvPr>
          <p:cNvSpPr>
            <a:spLocks noGrp="1"/>
          </p:cNvSpPr>
          <p:nvPr>
            <p:ph type="title"/>
          </p:nvPr>
        </p:nvSpPr>
        <p:spPr>
          <a:xfrm>
            <a:off x="344510" y="2007959"/>
            <a:ext cx="3537095" cy="4927599"/>
          </a:xfrm>
        </p:spPr>
        <p:txBody>
          <a:bodyPr vert="horz" lIns="91440" tIns="45720" rIns="91440" bIns="45720" rtlCol="0" anchor="t">
            <a:noAutofit/>
          </a:bodyPr>
          <a:lstStyle/>
          <a:p>
            <a:r>
              <a:rPr lang="en-US" sz="3200" b="1">
                <a:solidFill>
                  <a:schemeClr val="bg1"/>
                </a:solidFill>
                <a:latin typeface="Calibri"/>
                <a:ea typeface="+mj-lt"/>
                <a:cs typeface="+mj-lt"/>
              </a:rPr>
              <a:t>Univariate Analysis</a:t>
            </a:r>
            <a:br>
              <a:rPr lang="en-US" sz="2000">
                <a:latin typeface="Calibri"/>
                <a:ea typeface="+mj-lt"/>
                <a:cs typeface="+mj-lt"/>
              </a:rPr>
            </a:br>
            <a:br>
              <a:rPr lang="en-US" sz="2000">
                <a:latin typeface="Calibri"/>
                <a:ea typeface="+mj-lt"/>
                <a:cs typeface="+mj-lt"/>
              </a:rPr>
            </a:br>
            <a:br>
              <a:rPr lang="en-US" sz="2000">
                <a:latin typeface="Calibri"/>
                <a:ea typeface="+mj-lt"/>
                <a:cs typeface="+mj-lt"/>
              </a:rPr>
            </a:br>
            <a:r>
              <a:rPr lang="en-US" sz="2000">
                <a:solidFill>
                  <a:schemeClr val="bg1"/>
                </a:solidFill>
                <a:latin typeface="Calibri"/>
                <a:ea typeface="+mj-lt"/>
                <a:cs typeface="+mj-lt"/>
              </a:rPr>
              <a:t>Statistical technique used to analyze and summarize a single variable or feature of a dataset. It involves describing the distribution of the variable, identifying patterns, and calculating various statistics to understand its characteristics. </a:t>
            </a:r>
            <a:endParaRPr lang="en-US" sz="2000">
              <a:solidFill>
                <a:schemeClr val="bg1"/>
              </a:solidFill>
              <a:latin typeface="Calibri"/>
              <a:cs typeface="Calibri"/>
            </a:endParaRPr>
          </a:p>
        </p:txBody>
      </p:sp>
    </p:spTree>
    <p:extLst>
      <p:ext uri="{BB962C8B-B14F-4D97-AF65-F5344CB8AC3E}">
        <p14:creationId xmlns:p14="http://schemas.microsoft.com/office/powerpoint/2010/main" val="903557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Rectangle 3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2F50F3-FB00-0991-F470-F12B98B5233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1000">
                <a:solidFill>
                  <a:srgbClr val="FFFFFF"/>
                </a:solidFill>
              </a:rPr>
              <a:t>Univariate analysis </a:t>
            </a:r>
            <a:br>
              <a:rPr lang="en-US" sz="1000">
                <a:solidFill>
                  <a:srgbClr val="FFFFFF"/>
                </a:solidFill>
              </a:rPr>
            </a:br>
            <a:r>
              <a:rPr lang="en-US" sz="1000">
                <a:solidFill>
                  <a:srgbClr val="FFFFFF"/>
                </a:solidFill>
              </a:rPr>
              <a:t>FIG 1 - Distribution plot </a:t>
            </a:r>
            <a:br>
              <a:rPr lang="en-US" sz="1000">
                <a:solidFill>
                  <a:srgbClr val="FFFFFF"/>
                </a:solidFill>
              </a:rPr>
            </a:br>
            <a:r>
              <a:rPr lang="en-US" sz="1000" i="1">
                <a:solidFill>
                  <a:srgbClr val="FFFFFF"/>
                </a:solidFill>
              </a:rPr>
              <a:t>statistics summaries with skew, mean, and median</a:t>
            </a:r>
            <a:r>
              <a:rPr lang="en-US" sz="1000">
                <a:solidFill>
                  <a:srgbClr val="FFFFFF"/>
                </a:solidFill>
              </a:rPr>
              <a:t>
</a:t>
            </a:r>
            <a:r>
              <a:rPr lang="en-US" sz="1000" i="1">
                <a:solidFill>
                  <a:srgbClr val="FFFFFF"/>
                </a:solidFill>
              </a:rPr>
              <a:t> Produce a dataframe with just numerical columns</a:t>
            </a:r>
            <a:br>
              <a:rPr lang="en-US" sz="1000" i="1">
                <a:solidFill>
                  <a:srgbClr val="FFFFFF"/>
                </a:solidFill>
              </a:rPr>
            </a:br>
            <a:r>
              <a:rPr lang="en-US" sz="1000" i="1">
                <a:solidFill>
                  <a:srgbClr val="FFFFFF"/>
                </a:solidFill>
              </a:rPr>
              <a:t>Fig 2 - histogram graph</a:t>
            </a:r>
            <a:endParaRPr lang="en-US" sz="1000">
              <a:solidFill>
                <a:srgbClr val="FFFFFF"/>
              </a:solidFill>
            </a:endParaRPr>
          </a:p>
        </p:txBody>
      </p:sp>
      <p:pic>
        <p:nvPicPr>
          <p:cNvPr id="5" name="Picture 4" descr="A group of blue and white graphs&#10;&#10;Description automatically generated">
            <a:extLst>
              <a:ext uri="{FF2B5EF4-FFF2-40B4-BE49-F238E27FC236}">
                <a16:creationId xmlns:a16="http://schemas.microsoft.com/office/drawing/2014/main" id="{D435353C-FB5C-FCEE-6554-2C031A320546}"/>
              </a:ext>
            </a:extLst>
          </p:cNvPr>
          <p:cNvPicPr>
            <a:picLocks noChangeAspect="1"/>
          </p:cNvPicPr>
          <p:nvPr/>
        </p:nvPicPr>
        <p:blipFill>
          <a:blip r:embed="rId2"/>
          <a:stretch>
            <a:fillRect/>
          </a:stretch>
        </p:blipFill>
        <p:spPr>
          <a:xfrm>
            <a:off x="715748" y="2333053"/>
            <a:ext cx="5131088" cy="3694383"/>
          </a:xfrm>
          <a:prstGeom prst="rect">
            <a:avLst/>
          </a:prstGeom>
        </p:spPr>
      </p:pic>
      <p:pic>
        <p:nvPicPr>
          <p:cNvPr id="4" name="Content Placeholder 3" descr="A screenshot of a computer&#10;&#10;Description automatically generated">
            <a:extLst>
              <a:ext uri="{FF2B5EF4-FFF2-40B4-BE49-F238E27FC236}">
                <a16:creationId xmlns:a16="http://schemas.microsoft.com/office/drawing/2014/main" id="{7A75C896-2955-1958-327A-86C236DCEC3F}"/>
              </a:ext>
            </a:extLst>
          </p:cNvPr>
          <p:cNvPicPr>
            <a:picLocks noChangeAspect="1"/>
          </p:cNvPicPr>
          <p:nvPr/>
        </p:nvPicPr>
        <p:blipFill>
          <a:blip r:embed="rId3"/>
          <a:stretch>
            <a:fillRect/>
          </a:stretch>
        </p:blipFill>
        <p:spPr>
          <a:xfrm>
            <a:off x="7268801" y="1582815"/>
            <a:ext cx="3524465" cy="5279375"/>
          </a:xfrm>
          <a:prstGeom prst="rect">
            <a:avLst/>
          </a:prstGeom>
        </p:spPr>
      </p:pic>
    </p:spTree>
    <p:extLst>
      <p:ext uri="{BB962C8B-B14F-4D97-AF65-F5344CB8AC3E}">
        <p14:creationId xmlns:p14="http://schemas.microsoft.com/office/powerpoint/2010/main" val="2845668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descr="Graphs and plots layered on a blue digital screen">
            <a:extLst>
              <a:ext uri="{FF2B5EF4-FFF2-40B4-BE49-F238E27FC236}">
                <a16:creationId xmlns:a16="http://schemas.microsoft.com/office/drawing/2014/main" id="{4D846C98-86C1-9AAB-B5F8-0E90A37BF2B9}"/>
              </a:ext>
            </a:extLst>
          </p:cNvPr>
          <p:cNvPicPr>
            <a:picLocks noChangeAspect="1"/>
          </p:cNvPicPr>
          <p:nvPr/>
        </p:nvPicPr>
        <p:blipFill rotWithShape="1">
          <a:blip r:embed="rId2">
            <a:alphaModFix amt="35000"/>
          </a:blip>
          <a:srcRect l="-88" r="-261"/>
          <a:stretch/>
        </p:blipFill>
        <p:spPr>
          <a:xfrm>
            <a:off x="1562" y="10"/>
            <a:ext cx="12188123" cy="6857998"/>
          </a:xfrm>
          <a:prstGeom prst="rect">
            <a:avLst/>
          </a:prstGeom>
        </p:spPr>
      </p:pic>
      <p:sp>
        <p:nvSpPr>
          <p:cNvPr id="3" name="Content Placeholder 2">
            <a:extLst>
              <a:ext uri="{FF2B5EF4-FFF2-40B4-BE49-F238E27FC236}">
                <a16:creationId xmlns:a16="http://schemas.microsoft.com/office/drawing/2014/main" id="{F53BA576-FA51-4FB8-5119-0C56415E4606}"/>
              </a:ext>
            </a:extLst>
          </p:cNvPr>
          <p:cNvSpPr>
            <a:spLocks noGrp="1"/>
          </p:cNvSpPr>
          <p:nvPr>
            <p:ph idx="1"/>
          </p:nvPr>
        </p:nvSpPr>
        <p:spPr>
          <a:xfrm>
            <a:off x="885824" y="2694154"/>
            <a:ext cx="6753227" cy="1470653"/>
          </a:xfrm>
        </p:spPr>
        <p:txBody>
          <a:bodyPr vert="horz" lIns="91440" tIns="45720" rIns="91440" bIns="45720" rtlCol="0" anchor="t">
            <a:normAutofit/>
          </a:bodyPr>
          <a:lstStyle/>
          <a:p>
            <a:pPr marL="0" indent="0">
              <a:buNone/>
            </a:pPr>
            <a:r>
              <a:rPr lang="en-US" sz="1600" b="1">
                <a:solidFill>
                  <a:schemeClr val="bg1"/>
                </a:solidFill>
                <a:latin typeface="Calibri"/>
                <a:cs typeface="Calibri"/>
              </a:rPr>
              <a:t>Correlation matrix</a:t>
            </a:r>
          </a:p>
          <a:p>
            <a:pPr marL="0" indent="0">
              <a:buNone/>
            </a:pPr>
            <a:r>
              <a:rPr lang="en-US" sz="1400">
                <a:solidFill>
                  <a:schemeClr val="bg1"/>
                </a:solidFill>
                <a:ea typeface="+mn-lt"/>
                <a:cs typeface="+mn-lt"/>
              </a:rPr>
              <a:t>This can show us that there is little </a:t>
            </a:r>
            <a:r>
              <a:rPr lang="en-US" sz="1400" err="1">
                <a:solidFill>
                  <a:schemeClr val="bg1"/>
                </a:solidFill>
                <a:ea typeface="+mn-lt"/>
                <a:cs typeface="+mn-lt"/>
              </a:rPr>
              <a:t>colinearity</a:t>
            </a:r>
            <a:r>
              <a:rPr lang="en-US" sz="1400">
                <a:solidFill>
                  <a:schemeClr val="bg1"/>
                </a:solidFill>
                <a:ea typeface="+mn-lt"/>
                <a:cs typeface="+mn-lt"/>
              </a:rPr>
              <a:t> among the variables. Let's have a closer look at linear correlations between features and the target.</a:t>
            </a:r>
          </a:p>
        </p:txBody>
      </p:sp>
      <p:pic>
        <p:nvPicPr>
          <p:cNvPr id="4" name="Picture 3">
            <a:extLst>
              <a:ext uri="{FF2B5EF4-FFF2-40B4-BE49-F238E27FC236}">
                <a16:creationId xmlns:a16="http://schemas.microsoft.com/office/drawing/2014/main" id="{F4DCA14E-94E6-1992-FD34-29E5B3685BC0}"/>
              </a:ext>
            </a:extLst>
          </p:cNvPr>
          <p:cNvPicPr>
            <a:picLocks noChangeAspect="1"/>
          </p:cNvPicPr>
          <p:nvPr/>
        </p:nvPicPr>
        <p:blipFill>
          <a:blip r:embed="rId3"/>
          <a:stretch>
            <a:fillRect/>
          </a:stretch>
        </p:blipFill>
        <p:spPr>
          <a:xfrm>
            <a:off x="7876279" y="331390"/>
            <a:ext cx="3430004" cy="247174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84FF0789-E3BC-DCB3-4437-194557FC7F28}"/>
              </a:ext>
            </a:extLst>
          </p:cNvPr>
          <p:cNvPicPr>
            <a:picLocks noChangeAspect="1"/>
          </p:cNvPicPr>
          <p:nvPr/>
        </p:nvPicPr>
        <p:blipFill>
          <a:blip r:embed="rId4"/>
          <a:stretch>
            <a:fillRect/>
          </a:stretch>
        </p:blipFill>
        <p:spPr>
          <a:xfrm>
            <a:off x="993607" y="3545055"/>
            <a:ext cx="4098133" cy="3148014"/>
          </a:xfrm>
          <a:prstGeom prst="rect">
            <a:avLst/>
          </a:prstGeom>
        </p:spPr>
      </p:pic>
      <p:pic>
        <p:nvPicPr>
          <p:cNvPr id="7" name="Picture 6" descr="A graph with blue squares&#10;&#10;Description automatically generated">
            <a:extLst>
              <a:ext uri="{FF2B5EF4-FFF2-40B4-BE49-F238E27FC236}">
                <a16:creationId xmlns:a16="http://schemas.microsoft.com/office/drawing/2014/main" id="{3BE85FB4-9E2D-64FC-7ED1-CE2535B51F6C}"/>
              </a:ext>
            </a:extLst>
          </p:cNvPr>
          <p:cNvPicPr>
            <a:picLocks noChangeAspect="1"/>
          </p:cNvPicPr>
          <p:nvPr/>
        </p:nvPicPr>
        <p:blipFill>
          <a:blip r:embed="rId5"/>
          <a:stretch>
            <a:fillRect/>
          </a:stretch>
        </p:blipFill>
        <p:spPr>
          <a:xfrm>
            <a:off x="6094245" y="3832058"/>
            <a:ext cx="3846095" cy="2557714"/>
          </a:xfrm>
          <a:prstGeom prst="rect">
            <a:avLst/>
          </a:prstGeom>
        </p:spPr>
      </p:pic>
      <p:sp>
        <p:nvSpPr>
          <p:cNvPr id="8" name="TextBox 7">
            <a:extLst>
              <a:ext uri="{FF2B5EF4-FFF2-40B4-BE49-F238E27FC236}">
                <a16:creationId xmlns:a16="http://schemas.microsoft.com/office/drawing/2014/main" id="{F3400A3B-38E5-F8AD-BCFF-58510F3D641B}"/>
              </a:ext>
            </a:extLst>
          </p:cNvPr>
          <p:cNvSpPr txBox="1"/>
          <p:nvPr/>
        </p:nvSpPr>
        <p:spPr>
          <a:xfrm>
            <a:off x="881062" y="583406"/>
            <a:ext cx="644128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1"/>
                </a:solidFill>
                <a:ea typeface="+mn-lt"/>
                <a:cs typeface="+mn-lt"/>
              </a:rPr>
              <a:t>Target variable - weighted score</a:t>
            </a:r>
            <a:endParaRPr lang="en-US" sz="3200" b="1">
              <a:solidFill>
                <a:schemeClr val="bg1"/>
              </a:solidFill>
            </a:endParaRPr>
          </a:p>
        </p:txBody>
      </p:sp>
      <p:sp>
        <p:nvSpPr>
          <p:cNvPr id="9" name="TextBox 8">
            <a:extLst>
              <a:ext uri="{FF2B5EF4-FFF2-40B4-BE49-F238E27FC236}">
                <a16:creationId xmlns:a16="http://schemas.microsoft.com/office/drawing/2014/main" id="{09C19A32-49B4-FB98-DD32-E1AAB131D767}"/>
              </a:ext>
            </a:extLst>
          </p:cNvPr>
          <p:cNvSpPr txBox="1"/>
          <p:nvPr/>
        </p:nvSpPr>
        <p:spPr>
          <a:xfrm>
            <a:off x="881062" y="1273969"/>
            <a:ext cx="6762749"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400">
                <a:solidFill>
                  <a:schemeClr val="bg1"/>
                </a:solidFill>
                <a:latin typeface="Aptos"/>
                <a:cs typeface="Arial"/>
              </a:rPr>
              <a:t>We can see the target variable has two peaks and is not normally distributed, but it doesn't have any outliers. We may wish to transform the target at some point to improve our models. This notebook shows very basic </a:t>
            </a:r>
            <a:r>
              <a:rPr lang="en-US" sz="1400" err="1">
                <a:solidFill>
                  <a:schemeClr val="bg1"/>
                </a:solidFill>
                <a:latin typeface="Aptos"/>
                <a:cs typeface="Arial"/>
              </a:rPr>
              <a:t>acanalysis</a:t>
            </a:r>
            <a:r>
              <a:rPr lang="en-US" sz="1400">
                <a:solidFill>
                  <a:schemeClr val="bg1"/>
                </a:solidFill>
                <a:latin typeface="Aptos"/>
                <a:cs typeface="Arial"/>
              </a:rPr>
              <a:t> though, so we will not be doing this, but it's something to keep in mind when using certain models (like the linear regression that assumes the distributions are normal).</a:t>
            </a:r>
            <a:endParaRPr lang="en-US" sz="1400">
              <a:solidFill>
                <a:schemeClr val="bg1"/>
              </a:solidFill>
              <a:latin typeface="Aptos"/>
              <a:cs typeface="Calibri"/>
            </a:endParaRPr>
          </a:p>
        </p:txBody>
      </p:sp>
    </p:spTree>
    <p:extLst>
      <p:ext uri="{BB962C8B-B14F-4D97-AF65-F5344CB8AC3E}">
        <p14:creationId xmlns:p14="http://schemas.microsoft.com/office/powerpoint/2010/main" val="660798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Graphs and plots layered on a blue digital screen">
            <a:extLst>
              <a:ext uri="{FF2B5EF4-FFF2-40B4-BE49-F238E27FC236}">
                <a16:creationId xmlns:a16="http://schemas.microsoft.com/office/drawing/2014/main" id="{8401D623-10B3-57A6-34F1-02ED8F8F98EC}"/>
              </a:ext>
            </a:extLst>
          </p:cNvPr>
          <p:cNvPicPr>
            <a:picLocks noChangeAspect="1"/>
          </p:cNvPicPr>
          <p:nvPr/>
        </p:nvPicPr>
        <p:blipFill rotWithShape="1">
          <a:blip r:embed="rId2">
            <a:alphaModFix amt="35000"/>
          </a:blip>
          <a:srcRect l="-88" r="-261"/>
          <a:stretch/>
        </p:blipFill>
        <p:spPr>
          <a:xfrm>
            <a:off x="1562" y="10"/>
            <a:ext cx="12188123" cy="6857998"/>
          </a:xfrm>
          <a:prstGeom prst="rect">
            <a:avLst/>
          </a:prstGeom>
        </p:spPr>
      </p:pic>
      <p:sp>
        <p:nvSpPr>
          <p:cNvPr id="2" name="Title 1">
            <a:extLst>
              <a:ext uri="{FF2B5EF4-FFF2-40B4-BE49-F238E27FC236}">
                <a16:creationId xmlns:a16="http://schemas.microsoft.com/office/drawing/2014/main" id="{060A5280-66C0-416E-30C5-026B59FEFBBE}"/>
              </a:ext>
            </a:extLst>
          </p:cNvPr>
          <p:cNvSpPr>
            <a:spLocks noGrp="1"/>
          </p:cNvSpPr>
          <p:nvPr>
            <p:ph type="title"/>
          </p:nvPr>
        </p:nvSpPr>
        <p:spPr>
          <a:xfrm>
            <a:off x="375593" y="164599"/>
            <a:ext cx="10505574" cy="603669"/>
          </a:xfrm>
        </p:spPr>
        <p:txBody>
          <a:bodyPr>
            <a:normAutofit fontScale="90000"/>
          </a:bodyPr>
          <a:lstStyle/>
          <a:p>
            <a:r>
              <a:rPr lang="en-US" b="0">
                <a:solidFill>
                  <a:schemeClr val="bg1"/>
                </a:solidFill>
                <a:latin typeface="Calibri"/>
                <a:ea typeface="Inter"/>
                <a:cs typeface="Inter"/>
              </a:rPr>
              <a:t>Univariate analysis: categorical data</a:t>
            </a:r>
            <a:endParaRPr lang="en-US">
              <a:solidFill>
                <a:schemeClr val="bg1"/>
              </a:solidFill>
              <a:latin typeface="Calibri"/>
              <a:cs typeface="Calibri"/>
            </a:endParaRPr>
          </a:p>
        </p:txBody>
      </p:sp>
      <p:pic>
        <p:nvPicPr>
          <p:cNvPr id="4" name="Content Placeholder 3" descr="A screenshot of a computer&#10;&#10;Description automatically generated">
            <a:extLst>
              <a:ext uri="{FF2B5EF4-FFF2-40B4-BE49-F238E27FC236}">
                <a16:creationId xmlns:a16="http://schemas.microsoft.com/office/drawing/2014/main" id="{C8849B74-C288-5F95-37DE-E54A4F6EFF6E}"/>
              </a:ext>
            </a:extLst>
          </p:cNvPr>
          <p:cNvPicPr>
            <a:picLocks noGrp="1" noChangeAspect="1"/>
          </p:cNvPicPr>
          <p:nvPr>
            <p:ph idx="1"/>
          </p:nvPr>
        </p:nvPicPr>
        <p:blipFill>
          <a:blip r:embed="rId3"/>
          <a:stretch>
            <a:fillRect/>
          </a:stretch>
        </p:blipFill>
        <p:spPr>
          <a:xfrm>
            <a:off x="374185" y="772458"/>
            <a:ext cx="7886700" cy="1466850"/>
          </a:xfrm>
        </p:spPr>
      </p:pic>
      <p:pic>
        <p:nvPicPr>
          <p:cNvPr id="6" name="Picture 5" descr="A group of blue bars with numbers&#10;&#10;Description automatically generated">
            <a:extLst>
              <a:ext uri="{FF2B5EF4-FFF2-40B4-BE49-F238E27FC236}">
                <a16:creationId xmlns:a16="http://schemas.microsoft.com/office/drawing/2014/main" id="{1BA1C213-2659-952A-3FDC-0026D25055B3}"/>
              </a:ext>
            </a:extLst>
          </p:cNvPr>
          <p:cNvPicPr>
            <a:picLocks noChangeAspect="1"/>
          </p:cNvPicPr>
          <p:nvPr/>
        </p:nvPicPr>
        <p:blipFill>
          <a:blip r:embed="rId4"/>
          <a:stretch>
            <a:fillRect/>
          </a:stretch>
        </p:blipFill>
        <p:spPr>
          <a:xfrm>
            <a:off x="376713" y="2336131"/>
            <a:ext cx="5442836" cy="4391527"/>
          </a:xfrm>
          <a:prstGeom prst="rect">
            <a:avLst/>
          </a:prstGeom>
        </p:spPr>
      </p:pic>
      <p:pic>
        <p:nvPicPr>
          <p:cNvPr id="7" name="Picture 6">
            <a:extLst>
              <a:ext uri="{FF2B5EF4-FFF2-40B4-BE49-F238E27FC236}">
                <a16:creationId xmlns:a16="http://schemas.microsoft.com/office/drawing/2014/main" id="{50A4232E-10F0-CAB4-393A-3CEC039B9EEA}"/>
              </a:ext>
            </a:extLst>
          </p:cNvPr>
          <p:cNvPicPr>
            <a:picLocks noChangeAspect="1"/>
          </p:cNvPicPr>
          <p:nvPr/>
        </p:nvPicPr>
        <p:blipFill>
          <a:blip r:embed="rId5"/>
          <a:stretch>
            <a:fillRect/>
          </a:stretch>
        </p:blipFill>
        <p:spPr>
          <a:xfrm>
            <a:off x="6279870" y="2332325"/>
            <a:ext cx="5527735" cy="4391528"/>
          </a:xfrm>
          <a:prstGeom prst="rect">
            <a:avLst/>
          </a:prstGeom>
        </p:spPr>
      </p:pic>
      <p:sp>
        <p:nvSpPr>
          <p:cNvPr id="8" name="TextBox 7">
            <a:extLst>
              <a:ext uri="{FF2B5EF4-FFF2-40B4-BE49-F238E27FC236}">
                <a16:creationId xmlns:a16="http://schemas.microsoft.com/office/drawing/2014/main" id="{A1974717-094E-962E-41EC-F7132C4C25BA}"/>
              </a:ext>
            </a:extLst>
          </p:cNvPr>
          <p:cNvSpPr txBox="1"/>
          <p:nvPr/>
        </p:nvSpPr>
        <p:spPr>
          <a:xfrm>
            <a:off x="8447487" y="656279"/>
            <a:ext cx="3502863" cy="8502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chemeClr val="bg1"/>
                </a:solidFill>
                <a:ea typeface="+mn-lt"/>
                <a:cs typeface="+mn-lt"/>
              </a:rPr>
              <a:t>Very few students with no formal education (1%)</a:t>
            </a:r>
            <a:endParaRPr lang="en-US" sz="1200">
              <a:solidFill>
                <a:schemeClr val="bg1"/>
              </a:solidFill>
            </a:endParaRPr>
          </a:p>
          <a:p>
            <a:pPr marL="285750" indent="-285750">
              <a:buFont typeface="Arial"/>
              <a:buChar char="•"/>
            </a:pPr>
            <a:r>
              <a:rPr lang="en-US" sz="1200">
                <a:solidFill>
                  <a:schemeClr val="bg1"/>
                </a:solidFill>
                <a:ea typeface="+mn-lt"/>
                <a:cs typeface="+mn-lt"/>
              </a:rPr>
              <a:t>Very few students with post-grad qualifications.</a:t>
            </a:r>
            <a:endParaRPr lang="en-US" sz="1200">
              <a:solidFill>
                <a:schemeClr val="bg1"/>
              </a:solidFill>
            </a:endParaRPr>
          </a:p>
        </p:txBody>
      </p:sp>
      <p:sp>
        <p:nvSpPr>
          <p:cNvPr id="11" name="TextBox 10">
            <a:extLst>
              <a:ext uri="{FF2B5EF4-FFF2-40B4-BE49-F238E27FC236}">
                <a16:creationId xmlns:a16="http://schemas.microsoft.com/office/drawing/2014/main" id="{6A08F3C6-0D8D-26E7-7B8A-FF36167A5AF7}"/>
              </a:ext>
            </a:extLst>
          </p:cNvPr>
          <p:cNvSpPr txBox="1"/>
          <p:nvPr/>
        </p:nvSpPr>
        <p:spPr>
          <a:xfrm>
            <a:off x="8588324" y="1330033"/>
            <a:ext cx="33540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ea typeface="+mn-lt"/>
                <a:cs typeface="+mn-lt"/>
              </a:rPr>
              <a:t>These two categories should be merged with 'Lower Than A Level' and 'HE Qualification', </a:t>
            </a:r>
            <a:r>
              <a:rPr lang="en-US" sz="1200" err="1">
                <a:solidFill>
                  <a:schemeClr val="bg1"/>
                </a:solidFill>
                <a:ea typeface="+mn-lt"/>
                <a:cs typeface="+mn-lt"/>
              </a:rPr>
              <a:t>respectivelly</a:t>
            </a:r>
            <a:r>
              <a:rPr lang="en-US" sz="1200">
                <a:solidFill>
                  <a:schemeClr val="bg1"/>
                </a:solidFill>
                <a:ea typeface="+mn-lt"/>
                <a:cs typeface="+mn-lt"/>
              </a:rPr>
              <a:t>, as with so little data these two categories are not likely to bring much insight</a:t>
            </a:r>
            <a:endParaRPr lang="en-US" sz="1200">
              <a:solidFill>
                <a:schemeClr val="bg1"/>
              </a:solidFill>
            </a:endParaRPr>
          </a:p>
        </p:txBody>
      </p:sp>
    </p:spTree>
    <p:extLst>
      <p:ext uri="{BB962C8B-B14F-4D97-AF65-F5344CB8AC3E}">
        <p14:creationId xmlns:p14="http://schemas.microsoft.com/office/powerpoint/2010/main" val="76580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Graphs and plots layered on a blue digital screen">
            <a:extLst>
              <a:ext uri="{FF2B5EF4-FFF2-40B4-BE49-F238E27FC236}">
                <a16:creationId xmlns:a16="http://schemas.microsoft.com/office/drawing/2014/main" id="{BAE8D1B0-553D-2BF2-1F23-B725D99E2E25}"/>
              </a:ext>
            </a:extLst>
          </p:cNvPr>
          <p:cNvPicPr>
            <a:picLocks noChangeAspect="1"/>
          </p:cNvPicPr>
          <p:nvPr/>
        </p:nvPicPr>
        <p:blipFill rotWithShape="1">
          <a:blip r:embed="rId2">
            <a:alphaModFix amt="35000"/>
          </a:blip>
          <a:srcRect t="5111" b="19889"/>
          <a:stretch/>
        </p:blipFill>
        <p:spPr>
          <a:xfrm>
            <a:off x="20" y="1"/>
            <a:ext cx="12191980" cy="6857999"/>
          </a:xfrm>
          <a:prstGeom prst="rect">
            <a:avLst/>
          </a:prstGeom>
        </p:spPr>
      </p:pic>
      <p:sp>
        <p:nvSpPr>
          <p:cNvPr id="2" name="Title 1">
            <a:extLst>
              <a:ext uri="{FF2B5EF4-FFF2-40B4-BE49-F238E27FC236}">
                <a16:creationId xmlns:a16="http://schemas.microsoft.com/office/drawing/2014/main" id="{8DC4953E-DFB8-CFA1-4BEB-CD4E96FC359C}"/>
              </a:ext>
            </a:extLst>
          </p:cNvPr>
          <p:cNvSpPr>
            <a:spLocks noGrp="1"/>
          </p:cNvSpPr>
          <p:nvPr>
            <p:ph type="title"/>
          </p:nvPr>
        </p:nvSpPr>
        <p:spPr>
          <a:xfrm>
            <a:off x="838199" y="1065862"/>
            <a:ext cx="6052955" cy="4726276"/>
          </a:xfrm>
        </p:spPr>
        <p:txBody>
          <a:bodyPr>
            <a:normAutofit/>
          </a:bodyPr>
          <a:lstStyle/>
          <a:p>
            <a:r>
              <a:rPr lang="en-US" sz="7200"/>
              <a:t>Contents</a:t>
            </a:r>
            <a:endParaRPr lang="en-US"/>
          </a:p>
        </p:txBody>
      </p:sp>
      <p:cxnSp>
        <p:nvCxnSpPr>
          <p:cNvPr id="114" name="Straight Connector 11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37" name="Content Placeholder 2">
            <a:extLst>
              <a:ext uri="{FF2B5EF4-FFF2-40B4-BE49-F238E27FC236}">
                <a16:creationId xmlns:a16="http://schemas.microsoft.com/office/drawing/2014/main" id="{0C72EF7E-99DD-5694-E608-5D6EFE5DC770}"/>
              </a:ext>
            </a:extLst>
          </p:cNvPr>
          <p:cNvGraphicFramePr>
            <a:graphicFrameLocks noGrp="1"/>
          </p:cNvGraphicFramePr>
          <p:nvPr>
            <p:ph idx="1"/>
            <p:extLst>
              <p:ext uri="{D42A27DB-BD31-4B8C-83A1-F6EECF244321}">
                <p14:modId xmlns:p14="http://schemas.microsoft.com/office/powerpoint/2010/main" val="3328448965"/>
              </p:ext>
            </p:extLst>
          </p:nvPr>
        </p:nvGraphicFramePr>
        <p:xfrm>
          <a:off x="7534641" y="1065862"/>
          <a:ext cx="3860002"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89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9CFA3A-D270-7E6F-DAA6-C4ED58C6245F}"/>
              </a:ext>
            </a:extLst>
          </p:cNvPr>
          <p:cNvSpPr>
            <a:spLocks noGrp="1"/>
          </p:cNvSpPr>
          <p:nvPr>
            <p:ph idx="1"/>
          </p:nvPr>
        </p:nvSpPr>
        <p:spPr/>
        <p:txBody>
          <a:bodyPr vert="horz" lIns="91440" tIns="45720" rIns="91440" bIns="45720" rtlCol="0" anchor="t">
            <a:normAutofit/>
          </a:bodyPr>
          <a:lstStyle/>
          <a:p>
            <a:r>
              <a:rPr lang="en-US" sz="1500">
                <a:solidFill>
                  <a:srgbClr val="202214"/>
                </a:solidFill>
              </a:rPr>
              <a:t>Change education categories</a:t>
            </a:r>
            <a:endParaRPr lang="en-US">
              <a:solidFill>
                <a:srgbClr val="000000"/>
              </a:solidFill>
            </a:endParaRPr>
          </a:p>
          <a:p>
            <a:r>
              <a:rPr lang="en-US" sz="1500">
                <a:solidFill>
                  <a:srgbClr val="202214"/>
                </a:solidFill>
              </a:rPr>
              <a:t>Change age categories</a:t>
            </a:r>
          </a:p>
          <a:p>
            <a:endParaRPr lang="en-US" sz="1500">
              <a:solidFill>
                <a:srgbClr val="202214"/>
              </a:solidFill>
            </a:endParaRPr>
          </a:p>
        </p:txBody>
      </p:sp>
      <p:pic>
        <p:nvPicPr>
          <p:cNvPr id="4" name="Picture 3" descr="A graph with different colored squares&#10;&#10;Description automatically generated">
            <a:extLst>
              <a:ext uri="{FF2B5EF4-FFF2-40B4-BE49-F238E27FC236}">
                <a16:creationId xmlns:a16="http://schemas.microsoft.com/office/drawing/2014/main" id="{79AF19C2-5D9D-51EF-94C6-053E38B40805}"/>
              </a:ext>
            </a:extLst>
          </p:cNvPr>
          <p:cNvPicPr>
            <a:picLocks noChangeAspect="1"/>
          </p:cNvPicPr>
          <p:nvPr/>
        </p:nvPicPr>
        <p:blipFill>
          <a:blip r:embed="rId2"/>
          <a:stretch>
            <a:fillRect/>
          </a:stretch>
        </p:blipFill>
        <p:spPr>
          <a:xfrm>
            <a:off x="1562675" y="2564578"/>
            <a:ext cx="4531375" cy="3399737"/>
          </a:xfrm>
          <a:prstGeom prst="rect">
            <a:avLst/>
          </a:prstGeom>
        </p:spPr>
      </p:pic>
      <p:pic>
        <p:nvPicPr>
          <p:cNvPr id="5" name="Picture 4" descr="A graph of a number of people&#10;&#10;Description automatically generated">
            <a:extLst>
              <a:ext uri="{FF2B5EF4-FFF2-40B4-BE49-F238E27FC236}">
                <a16:creationId xmlns:a16="http://schemas.microsoft.com/office/drawing/2014/main" id="{05E21BAE-5753-5617-1238-A701DAAEF02B}"/>
              </a:ext>
            </a:extLst>
          </p:cNvPr>
          <p:cNvPicPr>
            <a:picLocks noChangeAspect="1"/>
          </p:cNvPicPr>
          <p:nvPr/>
        </p:nvPicPr>
        <p:blipFill>
          <a:blip r:embed="rId3"/>
          <a:stretch>
            <a:fillRect/>
          </a:stretch>
        </p:blipFill>
        <p:spPr>
          <a:xfrm>
            <a:off x="6455311" y="2567963"/>
            <a:ext cx="4220608" cy="3227713"/>
          </a:xfrm>
          <a:prstGeom prst="rect">
            <a:avLst/>
          </a:prstGeom>
        </p:spPr>
      </p:pic>
      <p:sp>
        <p:nvSpPr>
          <p:cNvPr id="6" name="TextBox 5">
            <a:extLst>
              <a:ext uri="{FF2B5EF4-FFF2-40B4-BE49-F238E27FC236}">
                <a16:creationId xmlns:a16="http://schemas.microsoft.com/office/drawing/2014/main" id="{B2BA3724-6589-944B-F892-AEF6960704EC}"/>
              </a:ext>
            </a:extLst>
          </p:cNvPr>
          <p:cNvSpPr txBox="1"/>
          <p:nvPr/>
        </p:nvSpPr>
        <p:spPr>
          <a:xfrm>
            <a:off x="840956" y="336014"/>
            <a:ext cx="98398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Calibri"/>
              </a:rPr>
              <a:t>Univariate analysis: categorical data</a:t>
            </a:r>
            <a:endParaRPr lang="en-US"/>
          </a:p>
        </p:txBody>
      </p:sp>
    </p:spTree>
    <p:extLst>
      <p:ext uri="{BB962C8B-B14F-4D97-AF65-F5344CB8AC3E}">
        <p14:creationId xmlns:p14="http://schemas.microsoft.com/office/powerpoint/2010/main" val="125803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Graphs and plots layered on a blue digital screen">
            <a:extLst>
              <a:ext uri="{FF2B5EF4-FFF2-40B4-BE49-F238E27FC236}">
                <a16:creationId xmlns:a16="http://schemas.microsoft.com/office/drawing/2014/main" id="{EE3AB8C8-C970-5896-AEE4-5927904A605D}"/>
              </a:ext>
            </a:extLst>
          </p:cNvPr>
          <p:cNvPicPr>
            <a:picLocks noChangeAspect="1"/>
          </p:cNvPicPr>
          <p:nvPr/>
        </p:nvPicPr>
        <p:blipFill rotWithShape="1">
          <a:blip r:embed="rId2">
            <a:alphaModFix amt="35000"/>
          </a:blip>
          <a:srcRect l="-88" r="-261"/>
          <a:stretch/>
        </p:blipFill>
        <p:spPr>
          <a:xfrm>
            <a:off x="1562" y="10"/>
            <a:ext cx="12188123" cy="6857998"/>
          </a:xfrm>
          <a:prstGeom prst="rect">
            <a:avLst/>
          </a:prstGeom>
        </p:spPr>
      </p:pic>
      <p:sp>
        <p:nvSpPr>
          <p:cNvPr id="2" name="Title 1">
            <a:extLst>
              <a:ext uri="{FF2B5EF4-FFF2-40B4-BE49-F238E27FC236}">
                <a16:creationId xmlns:a16="http://schemas.microsoft.com/office/drawing/2014/main" id="{71971082-E200-348A-6D28-92E328774343}"/>
              </a:ext>
            </a:extLst>
          </p:cNvPr>
          <p:cNvSpPr>
            <a:spLocks noGrp="1"/>
          </p:cNvSpPr>
          <p:nvPr>
            <p:ph type="title"/>
          </p:nvPr>
        </p:nvSpPr>
        <p:spPr>
          <a:xfrm>
            <a:off x="838200" y="172214"/>
            <a:ext cx="10515600" cy="1325563"/>
          </a:xfrm>
        </p:spPr>
        <p:txBody>
          <a:bodyPr/>
          <a:lstStyle/>
          <a:p>
            <a:r>
              <a:rPr lang="en-US" sz="3000" err="1">
                <a:solidFill>
                  <a:schemeClr val="bg1"/>
                </a:solidFill>
              </a:rPr>
              <a:t>Bivarient</a:t>
            </a:r>
            <a:r>
              <a:rPr lang="en-US" sz="3000">
                <a:solidFill>
                  <a:schemeClr val="bg1"/>
                </a:solidFill>
              </a:rPr>
              <a:t> analysis: numerical</a:t>
            </a:r>
          </a:p>
        </p:txBody>
      </p:sp>
      <p:pic>
        <p:nvPicPr>
          <p:cNvPr id="4" name="Content Placeholder 3" descr="A screenshot of a graph&#10;&#10;Description automatically generated">
            <a:extLst>
              <a:ext uri="{FF2B5EF4-FFF2-40B4-BE49-F238E27FC236}">
                <a16:creationId xmlns:a16="http://schemas.microsoft.com/office/drawing/2014/main" id="{FB043C44-D319-68AC-91B7-09EDE74894E0}"/>
              </a:ext>
            </a:extLst>
          </p:cNvPr>
          <p:cNvPicPr>
            <a:picLocks noGrp="1" noChangeAspect="1"/>
          </p:cNvPicPr>
          <p:nvPr>
            <p:ph idx="1"/>
          </p:nvPr>
        </p:nvPicPr>
        <p:blipFill>
          <a:blip r:embed="rId3"/>
          <a:stretch>
            <a:fillRect/>
          </a:stretch>
        </p:blipFill>
        <p:spPr>
          <a:xfrm>
            <a:off x="5010316" y="1169726"/>
            <a:ext cx="6546013" cy="5537743"/>
          </a:xfrm>
        </p:spPr>
      </p:pic>
      <p:sp>
        <p:nvSpPr>
          <p:cNvPr id="5" name="TextBox 4">
            <a:extLst>
              <a:ext uri="{FF2B5EF4-FFF2-40B4-BE49-F238E27FC236}">
                <a16:creationId xmlns:a16="http://schemas.microsoft.com/office/drawing/2014/main" id="{E74B5B96-9910-7E56-1FA5-7EB7FC0A4805}"/>
              </a:ext>
            </a:extLst>
          </p:cNvPr>
          <p:cNvSpPr txBox="1"/>
          <p:nvPr/>
        </p:nvSpPr>
        <p:spPr>
          <a:xfrm>
            <a:off x="932423" y="1977189"/>
            <a:ext cx="3755983"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solidFill>
                <a:schemeClr val="bg1"/>
              </a:solidFill>
              <a:latin typeface="Calibri"/>
              <a:cs typeface="Calibri"/>
            </a:endParaRPr>
          </a:p>
          <a:p>
            <a:r>
              <a:rPr lang="en-US" sz="2800">
                <a:solidFill>
                  <a:schemeClr val="bg1"/>
                </a:solidFill>
                <a:latin typeface="Calibri"/>
                <a:cs typeface="Calibri"/>
              </a:rPr>
              <a:t>final scores vs other variables</a:t>
            </a:r>
          </a:p>
          <a:p>
            <a:endParaRPr lang="en-US" sz="2800">
              <a:solidFill>
                <a:schemeClr val="bg1"/>
              </a:solidFill>
              <a:latin typeface="Calibri"/>
              <a:cs typeface="Calibri"/>
            </a:endParaRPr>
          </a:p>
          <a:p>
            <a:r>
              <a:rPr lang="en-US" sz="2800">
                <a:solidFill>
                  <a:schemeClr val="bg1"/>
                </a:solidFill>
                <a:latin typeface="Calibri"/>
                <a:cs typeface="Calibri"/>
              </a:rPr>
              <a:t>Conclusion</a:t>
            </a:r>
          </a:p>
          <a:p>
            <a:r>
              <a:rPr lang="en-US" sz="1600">
                <a:solidFill>
                  <a:schemeClr val="bg1"/>
                </a:solidFill>
                <a:latin typeface="Calibri"/>
                <a:cs typeface="Calibri"/>
              </a:rPr>
              <a:t>The</a:t>
            </a:r>
            <a:r>
              <a:rPr lang="en-US" sz="1600">
                <a:solidFill>
                  <a:schemeClr val="bg1"/>
                </a:solidFill>
                <a:latin typeface="Calibri"/>
                <a:ea typeface="+mn-lt"/>
                <a:cs typeface="+mn-lt"/>
              </a:rPr>
              <a:t> results are vague. There doesn't seem to be any strong relationships between any variables and the target except, perhaps, the number of total clicks</a:t>
            </a:r>
            <a:endParaRPr lang="en-US" sz="1600">
              <a:solidFill>
                <a:schemeClr val="bg1"/>
              </a:solidFill>
              <a:latin typeface="Calibri"/>
              <a:cs typeface="Calibri"/>
            </a:endParaRPr>
          </a:p>
        </p:txBody>
      </p:sp>
    </p:spTree>
    <p:extLst>
      <p:ext uri="{BB962C8B-B14F-4D97-AF65-F5344CB8AC3E}">
        <p14:creationId xmlns:p14="http://schemas.microsoft.com/office/powerpoint/2010/main" val="473802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C5588-467B-5D5D-1AC1-7EE179999F3F}"/>
              </a:ext>
            </a:extLst>
          </p:cNvPr>
          <p:cNvSpPr>
            <a:spLocks noGrp="1"/>
          </p:cNvSpPr>
          <p:nvPr>
            <p:ph type="title"/>
          </p:nvPr>
        </p:nvSpPr>
        <p:spPr>
          <a:xfrm>
            <a:off x="1371597" y="348865"/>
            <a:ext cx="10044023" cy="877729"/>
          </a:xfrm>
        </p:spPr>
        <p:txBody>
          <a:bodyPr anchor="ctr">
            <a:normAutofit/>
          </a:bodyPr>
          <a:lstStyle/>
          <a:p>
            <a:r>
              <a:rPr lang="en-US" sz="1900">
                <a:solidFill>
                  <a:srgbClr val="FFFFFF"/>
                </a:solidFill>
              </a:rPr>
              <a:t>Bivarient analysis :catergorical</a:t>
            </a:r>
            <a:br>
              <a:rPr lang="en-US" sz="1900">
                <a:solidFill>
                  <a:srgbClr val="FFFFFF"/>
                </a:solidFill>
              </a:rPr>
            </a:br>
            <a:r>
              <a:rPr lang="en-US" sz="1900">
                <a:solidFill>
                  <a:srgbClr val="FFFFFF"/>
                </a:solidFill>
                <a:ea typeface="+mj-lt"/>
                <a:cs typeface="+mj-lt"/>
              </a:rPr>
              <a:t>Let's make a helper column to indicate if the student failed or not so we can compare categorical variables for failed and passing students.</a:t>
            </a:r>
            <a:endParaRPr lang="en-US" sz="1900">
              <a:solidFill>
                <a:srgbClr val="FFFFFF"/>
              </a:solidFill>
            </a:endParaRPr>
          </a:p>
        </p:txBody>
      </p:sp>
      <p:pic>
        <p:nvPicPr>
          <p:cNvPr id="4" name="Content Placeholder 3" descr="A graph of different modules&#10;&#10;Description automatically generated">
            <a:extLst>
              <a:ext uri="{FF2B5EF4-FFF2-40B4-BE49-F238E27FC236}">
                <a16:creationId xmlns:a16="http://schemas.microsoft.com/office/drawing/2014/main" id="{984F1D30-4930-0D0F-DE0D-CE2BCC7AB16B}"/>
              </a:ext>
            </a:extLst>
          </p:cNvPr>
          <p:cNvPicPr>
            <a:picLocks noChangeAspect="1"/>
          </p:cNvPicPr>
          <p:nvPr/>
        </p:nvPicPr>
        <p:blipFill>
          <a:blip r:embed="rId2"/>
          <a:stretch>
            <a:fillRect/>
          </a:stretch>
        </p:blipFill>
        <p:spPr>
          <a:xfrm>
            <a:off x="492054" y="1715116"/>
            <a:ext cx="2895778" cy="2121595"/>
          </a:xfrm>
          <a:prstGeom prst="rect">
            <a:avLst/>
          </a:prstGeom>
        </p:spPr>
      </p:pic>
      <p:pic>
        <p:nvPicPr>
          <p:cNvPr id="5" name="Picture 4" descr="A graph of a bar chart&#10;&#10;Description automatically generated">
            <a:extLst>
              <a:ext uri="{FF2B5EF4-FFF2-40B4-BE49-F238E27FC236}">
                <a16:creationId xmlns:a16="http://schemas.microsoft.com/office/drawing/2014/main" id="{83D15D66-E2CA-EEF3-77ED-C923C59889BD}"/>
              </a:ext>
            </a:extLst>
          </p:cNvPr>
          <p:cNvPicPr>
            <a:picLocks noChangeAspect="1"/>
          </p:cNvPicPr>
          <p:nvPr/>
        </p:nvPicPr>
        <p:blipFill>
          <a:blip r:embed="rId3"/>
          <a:stretch>
            <a:fillRect/>
          </a:stretch>
        </p:blipFill>
        <p:spPr>
          <a:xfrm>
            <a:off x="3587843" y="1718468"/>
            <a:ext cx="2285434" cy="2201941"/>
          </a:xfrm>
          <a:prstGeom prst="rect">
            <a:avLst/>
          </a:prstGeom>
        </p:spPr>
      </p:pic>
      <p:pic>
        <p:nvPicPr>
          <p:cNvPr id="6" name="Picture 5">
            <a:extLst>
              <a:ext uri="{FF2B5EF4-FFF2-40B4-BE49-F238E27FC236}">
                <a16:creationId xmlns:a16="http://schemas.microsoft.com/office/drawing/2014/main" id="{659A261E-55CC-4C48-9BB5-487EC5F6A730}"/>
              </a:ext>
            </a:extLst>
          </p:cNvPr>
          <p:cNvPicPr>
            <a:picLocks noChangeAspect="1"/>
          </p:cNvPicPr>
          <p:nvPr/>
        </p:nvPicPr>
        <p:blipFill>
          <a:blip r:embed="rId4"/>
          <a:stretch>
            <a:fillRect/>
          </a:stretch>
        </p:blipFill>
        <p:spPr>
          <a:xfrm>
            <a:off x="211154" y="4301207"/>
            <a:ext cx="2473100" cy="1876458"/>
          </a:xfrm>
          <a:prstGeom prst="rect">
            <a:avLst/>
          </a:prstGeom>
        </p:spPr>
      </p:pic>
      <p:pic>
        <p:nvPicPr>
          <p:cNvPr id="7" name="Picture 6" descr="A graph of a bar chart&#10;&#10;Description automatically generated">
            <a:extLst>
              <a:ext uri="{FF2B5EF4-FFF2-40B4-BE49-F238E27FC236}">
                <a16:creationId xmlns:a16="http://schemas.microsoft.com/office/drawing/2014/main" id="{B9AED6B4-7AB6-458C-7A83-3DFB1B01D7DE}"/>
              </a:ext>
            </a:extLst>
          </p:cNvPr>
          <p:cNvPicPr>
            <a:picLocks noChangeAspect="1"/>
          </p:cNvPicPr>
          <p:nvPr/>
        </p:nvPicPr>
        <p:blipFill>
          <a:blip r:embed="rId5"/>
          <a:stretch>
            <a:fillRect/>
          </a:stretch>
        </p:blipFill>
        <p:spPr>
          <a:xfrm>
            <a:off x="3134035" y="4301030"/>
            <a:ext cx="2374819" cy="2070787"/>
          </a:xfrm>
          <a:prstGeom prst="rect">
            <a:avLst/>
          </a:prstGeom>
        </p:spPr>
      </p:pic>
      <p:pic>
        <p:nvPicPr>
          <p:cNvPr id="8" name="Picture 7" descr="A graph of a couple of red and blue squares&#10;&#10;Description automatically generated">
            <a:extLst>
              <a:ext uri="{FF2B5EF4-FFF2-40B4-BE49-F238E27FC236}">
                <a16:creationId xmlns:a16="http://schemas.microsoft.com/office/drawing/2014/main" id="{E0C2BB3D-1ACE-0BE1-B941-E247AA1056F1}"/>
              </a:ext>
            </a:extLst>
          </p:cNvPr>
          <p:cNvPicPr>
            <a:picLocks noChangeAspect="1"/>
          </p:cNvPicPr>
          <p:nvPr/>
        </p:nvPicPr>
        <p:blipFill>
          <a:blip r:embed="rId6"/>
          <a:stretch>
            <a:fillRect/>
          </a:stretch>
        </p:blipFill>
        <p:spPr>
          <a:xfrm>
            <a:off x="6397412" y="1713533"/>
            <a:ext cx="2785545" cy="2213384"/>
          </a:xfrm>
          <a:prstGeom prst="rect">
            <a:avLst/>
          </a:prstGeom>
        </p:spPr>
      </p:pic>
      <p:pic>
        <p:nvPicPr>
          <p:cNvPr id="9" name="Picture 8" descr="A graph of a number of squares&#10;&#10;Description automatically generated">
            <a:extLst>
              <a:ext uri="{FF2B5EF4-FFF2-40B4-BE49-F238E27FC236}">
                <a16:creationId xmlns:a16="http://schemas.microsoft.com/office/drawing/2014/main" id="{8E86F72D-6605-41E4-8FB4-6379BA9D493E}"/>
              </a:ext>
            </a:extLst>
          </p:cNvPr>
          <p:cNvPicPr>
            <a:picLocks noChangeAspect="1"/>
          </p:cNvPicPr>
          <p:nvPr/>
        </p:nvPicPr>
        <p:blipFill>
          <a:blip r:embed="rId7"/>
          <a:stretch>
            <a:fillRect/>
          </a:stretch>
        </p:blipFill>
        <p:spPr>
          <a:xfrm>
            <a:off x="9290074" y="1711527"/>
            <a:ext cx="2794760" cy="2217722"/>
          </a:xfrm>
          <a:prstGeom prst="rect">
            <a:avLst/>
          </a:prstGeom>
        </p:spPr>
      </p:pic>
      <p:pic>
        <p:nvPicPr>
          <p:cNvPr id="10" name="Picture 9" descr="A graph of different colored bars&#10;&#10;Description automatically generated">
            <a:extLst>
              <a:ext uri="{FF2B5EF4-FFF2-40B4-BE49-F238E27FC236}">
                <a16:creationId xmlns:a16="http://schemas.microsoft.com/office/drawing/2014/main" id="{B2F6C02F-43CC-FD9F-1B4A-728E0F3CAADF}"/>
              </a:ext>
            </a:extLst>
          </p:cNvPr>
          <p:cNvPicPr>
            <a:picLocks noChangeAspect="1"/>
          </p:cNvPicPr>
          <p:nvPr/>
        </p:nvPicPr>
        <p:blipFill>
          <a:blip r:embed="rId8"/>
          <a:stretch>
            <a:fillRect/>
          </a:stretch>
        </p:blipFill>
        <p:spPr>
          <a:xfrm>
            <a:off x="5792456" y="4100098"/>
            <a:ext cx="3391453" cy="2405812"/>
          </a:xfrm>
          <a:prstGeom prst="rect">
            <a:avLst/>
          </a:prstGeom>
        </p:spPr>
      </p:pic>
      <p:pic>
        <p:nvPicPr>
          <p:cNvPr id="11" name="Picture 10">
            <a:extLst>
              <a:ext uri="{FF2B5EF4-FFF2-40B4-BE49-F238E27FC236}">
                <a16:creationId xmlns:a16="http://schemas.microsoft.com/office/drawing/2014/main" id="{533F633F-2199-A762-C540-B50E5AA16B19}"/>
              </a:ext>
            </a:extLst>
          </p:cNvPr>
          <p:cNvPicPr>
            <a:picLocks noChangeAspect="1"/>
          </p:cNvPicPr>
          <p:nvPr/>
        </p:nvPicPr>
        <p:blipFill>
          <a:blip r:embed="rId9"/>
          <a:stretch>
            <a:fillRect/>
          </a:stretch>
        </p:blipFill>
        <p:spPr>
          <a:xfrm>
            <a:off x="9181439" y="4303548"/>
            <a:ext cx="2804952" cy="2203567"/>
          </a:xfrm>
          <a:prstGeom prst="rect">
            <a:avLst/>
          </a:prstGeom>
        </p:spPr>
      </p:pic>
    </p:spTree>
    <p:extLst>
      <p:ext uri="{BB962C8B-B14F-4D97-AF65-F5344CB8AC3E}">
        <p14:creationId xmlns:p14="http://schemas.microsoft.com/office/powerpoint/2010/main" val="3795331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FAF11-F871-3F1F-3D64-AA0191B2F175}"/>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a:solidFill>
                  <a:srgbClr val="FFFFFF"/>
                </a:solidFill>
              </a:rPr>
              <a:t>Bivarient analysis:catergorical</a:t>
            </a:r>
          </a:p>
        </p:txBody>
      </p:sp>
      <p:pic>
        <p:nvPicPr>
          <p:cNvPr id="6" name="Picture 5">
            <a:extLst>
              <a:ext uri="{FF2B5EF4-FFF2-40B4-BE49-F238E27FC236}">
                <a16:creationId xmlns:a16="http://schemas.microsoft.com/office/drawing/2014/main" id="{7A3B6A2F-EE1B-9718-EDB5-224EAE06A914}"/>
              </a:ext>
            </a:extLst>
          </p:cNvPr>
          <p:cNvPicPr>
            <a:picLocks noChangeAspect="1"/>
          </p:cNvPicPr>
          <p:nvPr/>
        </p:nvPicPr>
        <p:blipFill>
          <a:blip r:embed="rId2"/>
          <a:stretch>
            <a:fillRect/>
          </a:stretch>
        </p:blipFill>
        <p:spPr>
          <a:xfrm>
            <a:off x="902553" y="2998252"/>
            <a:ext cx="3238707" cy="2429030"/>
          </a:xfrm>
          <a:prstGeom prst="rect">
            <a:avLst/>
          </a:prstGeom>
        </p:spPr>
      </p:pic>
      <p:pic>
        <p:nvPicPr>
          <p:cNvPr id="5" name="Picture 4">
            <a:extLst>
              <a:ext uri="{FF2B5EF4-FFF2-40B4-BE49-F238E27FC236}">
                <a16:creationId xmlns:a16="http://schemas.microsoft.com/office/drawing/2014/main" id="{1566E7FA-E1C4-6A47-E8E3-DF11496A11B6}"/>
              </a:ext>
            </a:extLst>
          </p:cNvPr>
          <p:cNvPicPr>
            <a:picLocks noChangeAspect="1"/>
          </p:cNvPicPr>
          <p:nvPr/>
        </p:nvPicPr>
        <p:blipFill>
          <a:blip r:embed="rId3"/>
          <a:stretch>
            <a:fillRect/>
          </a:stretch>
        </p:blipFill>
        <p:spPr>
          <a:xfrm>
            <a:off x="4476646" y="2998252"/>
            <a:ext cx="3238707" cy="2429030"/>
          </a:xfrm>
          <a:prstGeom prst="rect">
            <a:avLst/>
          </a:prstGeom>
        </p:spPr>
      </p:pic>
      <p:pic>
        <p:nvPicPr>
          <p:cNvPr id="4" name="Content Placeholder 3">
            <a:extLst>
              <a:ext uri="{FF2B5EF4-FFF2-40B4-BE49-F238E27FC236}">
                <a16:creationId xmlns:a16="http://schemas.microsoft.com/office/drawing/2014/main" id="{C6A33FD9-5853-F825-76F2-74FDC1DBCBA6}"/>
              </a:ext>
            </a:extLst>
          </p:cNvPr>
          <p:cNvPicPr>
            <a:picLocks noGrp="1" noChangeAspect="1"/>
          </p:cNvPicPr>
          <p:nvPr>
            <p:ph idx="1"/>
          </p:nvPr>
        </p:nvPicPr>
        <p:blipFill>
          <a:blip r:embed="rId4"/>
          <a:stretch>
            <a:fillRect/>
          </a:stretch>
        </p:blipFill>
        <p:spPr>
          <a:xfrm>
            <a:off x="8050740" y="3018494"/>
            <a:ext cx="3238707" cy="2388546"/>
          </a:xfrm>
          <a:prstGeom prst="rect">
            <a:avLst/>
          </a:prstGeom>
        </p:spPr>
      </p:pic>
    </p:spTree>
    <p:extLst>
      <p:ext uri="{BB962C8B-B14F-4D97-AF65-F5344CB8AC3E}">
        <p14:creationId xmlns:p14="http://schemas.microsoft.com/office/powerpoint/2010/main" val="4221730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Graphs and plots layered on a blue digital screen">
            <a:extLst>
              <a:ext uri="{FF2B5EF4-FFF2-40B4-BE49-F238E27FC236}">
                <a16:creationId xmlns:a16="http://schemas.microsoft.com/office/drawing/2014/main" id="{7D356EBC-7189-94E8-E24C-5E179817AC53}"/>
              </a:ext>
            </a:extLst>
          </p:cNvPr>
          <p:cNvPicPr>
            <a:picLocks noChangeAspect="1"/>
          </p:cNvPicPr>
          <p:nvPr/>
        </p:nvPicPr>
        <p:blipFill rotWithShape="1">
          <a:blip r:embed="rId2">
            <a:alphaModFix/>
          </a:blip>
          <a:srcRect l="4000" r="9516"/>
          <a:stretch/>
        </p:blipFill>
        <p:spPr>
          <a:xfrm>
            <a:off x="4283902" y="10"/>
            <a:ext cx="7908098" cy="6857992"/>
          </a:xfrm>
          <a:prstGeom prst="rect">
            <a:avLst/>
          </a:prstGeom>
        </p:spPr>
      </p:pic>
      <p:sp>
        <p:nvSpPr>
          <p:cNvPr id="215" name="Rectangle 2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3B5F3-7F23-400B-457A-07743C0BCDE8}"/>
              </a:ext>
            </a:extLst>
          </p:cNvPr>
          <p:cNvSpPr>
            <a:spLocks noGrp="1"/>
          </p:cNvSpPr>
          <p:nvPr>
            <p:ph type="title"/>
          </p:nvPr>
        </p:nvSpPr>
        <p:spPr>
          <a:xfrm>
            <a:off x="728663" y="1115219"/>
            <a:ext cx="9104292" cy="2552853"/>
          </a:xfrm>
        </p:spPr>
        <p:txBody>
          <a:bodyPr vert="horz" lIns="91440" tIns="45720" rIns="91440" bIns="45720" rtlCol="0" anchor="b">
            <a:normAutofit/>
          </a:bodyPr>
          <a:lstStyle/>
          <a:p>
            <a:r>
              <a:rPr lang="en-US" sz="5000">
                <a:solidFill>
                  <a:schemeClr val="bg1"/>
                </a:solidFill>
              </a:rPr>
              <a:t>Data Modelling</a:t>
            </a:r>
          </a:p>
        </p:txBody>
      </p:sp>
      <p:cxnSp>
        <p:nvCxnSpPr>
          <p:cNvPr id="217" name="Straight Connector 2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07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2EBDA3F-27E3-4BCF-68D1-105A9C365AF4}"/>
              </a:ext>
            </a:extLst>
          </p:cNvPr>
          <p:cNvPicPr>
            <a:picLocks noChangeAspect="1"/>
          </p:cNvPicPr>
          <p:nvPr/>
        </p:nvPicPr>
        <p:blipFill rotWithShape="1">
          <a:blip r:embed="rId2">
            <a:alphaModFix amt="35000"/>
          </a:blip>
          <a:srcRect l="-103" t="32" r="54148" b="-30"/>
          <a:stretch/>
        </p:blipFill>
        <p:spPr>
          <a:xfrm>
            <a:off x="-1336" y="2234"/>
            <a:ext cx="5581608" cy="6857827"/>
          </a:xfrm>
          <a:prstGeom prst="rect">
            <a:avLst/>
          </a:prstGeom>
        </p:spPr>
      </p:pic>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DC8E4-0798-6073-DE71-FA70E2BDA661}"/>
              </a:ext>
            </a:extLst>
          </p:cNvPr>
          <p:cNvSpPr>
            <a:spLocks noGrp="1"/>
          </p:cNvSpPr>
          <p:nvPr>
            <p:ph type="title"/>
          </p:nvPr>
        </p:nvSpPr>
        <p:spPr>
          <a:xfrm>
            <a:off x="864977" y="3094703"/>
            <a:ext cx="3824987" cy="686738"/>
          </a:xfrm>
        </p:spPr>
        <p:txBody>
          <a:bodyPr anchor="b">
            <a:normAutofit/>
          </a:bodyPr>
          <a:lstStyle/>
          <a:p>
            <a:pPr algn="r"/>
            <a:r>
              <a:rPr lang="en-US" sz="4000">
                <a:solidFill>
                  <a:srgbClr val="FFFFFF"/>
                </a:solidFill>
              </a:rPr>
              <a:t>Linear Regression</a:t>
            </a:r>
          </a:p>
        </p:txBody>
      </p:sp>
      <p:sp>
        <p:nvSpPr>
          <p:cNvPr id="3" name="Content Placeholder 2">
            <a:extLst>
              <a:ext uri="{FF2B5EF4-FFF2-40B4-BE49-F238E27FC236}">
                <a16:creationId xmlns:a16="http://schemas.microsoft.com/office/drawing/2014/main" id="{61786B98-1DB5-92B0-3AA3-455CDB52BC1F}"/>
              </a:ext>
            </a:extLst>
          </p:cNvPr>
          <p:cNvSpPr>
            <a:spLocks noGrp="1"/>
          </p:cNvSpPr>
          <p:nvPr>
            <p:ph idx="1"/>
          </p:nvPr>
        </p:nvSpPr>
        <p:spPr>
          <a:xfrm>
            <a:off x="6503158" y="649480"/>
            <a:ext cx="4862447" cy="5546047"/>
          </a:xfrm>
        </p:spPr>
        <p:txBody>
          <a:bodyPr anchor="ctr">
            <a:normAutofit/>
          </a:bodyPr>
          <a:lstStyle/>
          <a:p>
            <a:r>
              <a:rPr lang="en-US" sz="1600"/>
              <a:t>Linear regression is most likely going to be a bad model as the data breaks several of the assumptions of this model.</a:t>
            </a:r>
          </a:p>
          <a:p>
            <a:r>
              <a:rPr lang="en-US" sz="1600"/>
              <a:t>The assumptions are as follows: </a:t>
            </a:r>
          </a:p>
          <a:p>
            <a:pPr lvl="1"/>
            <a:r>
              <a:rPr lang="en-US" sz="1600"/>
              <a:t>Linear relationship between the target and features - The pair plots show this isn't the case.</a:t>
            </a:r>
          </a:p>
          <a:p>
            <a:pPr lvl="1"/>
            <a:r>
              <a:rPr lang="en-US" sz="1600"/>
              <a:t>Multivariate normality - all variables must be normal. The histograms of the numerical variables show that their distributions aren't normal.</a:t>
            </a:r>
          </a:p>
          <a:p>
            <a:pPr lvl="1"/>
            <a:r>
              <a:rPr lang="en-US" sz="1600"/>
              <a:t>Little to no multicollinearity - all variables must be independent from each other. The correlation matrix shows that this isn't so.</a:t>
            </a:r>
          </a:p>
          <a:p>
            <a:pPr lvl="1"/>
            <a:r>
              <a:rPr lang="en-US" sz="1600"/>
              <a:t>No auto-correlation - when the value of y(x+1) is independent from the value of y(x).</a:t>
            </a:r>
          </a:p>
          <a:p>
            <a:pPr lvl="1"/>
            <a:r>
              <a:rPr lang="en-US" sz="1600"/>
              <a:t>Homoscedasticity - residuals must be equal along the regression line. Linear regression can show us an example of a bad model, showing how other models can vastly improve the predictions.</a:t>
            </a:r>
          </a:p>
        </p:txBody>
      </p:sp>
    </p:spTree>
    <p:extLst>
      <p:ext uri="{BB962C8B-B14F-4D97-AF65-F5344CB8AC3E}">
        <p14:creationId xmlns:p14="http://schemas.microsoft.com/office/powerpoint/2010/main" val="2446027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F350A372-A5C5-8B6C-8269-A09F8CE99BD2}"/>
              </a:ext>
            </a:extLst>
          </p:cNvPr>
          <p:cNvPicPr>
            <a:picLocks noGrp="1" noChangeAspect="1"/>
          </p:cNvPicPr>
          <p:nvPr>
            <p:ph idx="1"/>
          </p:nvPr>
        </p:nvPicPr>
        <p:blipFill rotWithShape="1">
          <a:blip r:embed="rId2"/>
          <a:srcRect l="4510" t="20759" r="57729" b="13243"/>
          <a:stretch/>
        </p:blipFill>
        <p:spPr>
          <a:xfrm>
            <a:off x="380430" y="249237"/>
            <a:ext cx="5715570" cy="6243638"/>
          </a:xfrm>
        </p:spPr>
      </p:pic>
      <p:sp>
        <p:nvSpPr>
          <p:cNvPr id="6" name="TextBox 5">
            <a:extLst>
              <a:ext uri="{FF2B5EF4-FFF2-40B4-BE49-F238E27FC236}">
                <a16:creationId xmlns:a16="http://schemas.microsoft.com/office/drawing/2014/main" id="{5AE10067-E37A-EF7E-A653-8142AE98AF46}"/>
              </a:ext>
            </a:extLst>
          </p:cNvPr>
          <p:cNvSpPr txBox="1"/>
          <p:nvPr/>
        </p:nvSpPr>
        <p:spPr>
          <a:xfrm>
            <a:off x="2371725" y="3014663"/>
            <a:ext cx="184731" cy="369332"/>
          </a:xfrm>
          <a:prstGeom prst="rect">
            <a:avLst/>
          </a:prstGeom>
          <a:noFill/>
        </p:spPr>
        <p:txBody>
          <a:bodyPr wrap="none" rtlCol="0">
            <a:spAutoFit/>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D8811006-95FA-4777-8042-B483AA0C2EA7}"/>
              </a:ext>
            </a:extLst>
          </p:cNvPr>
          <p:cNvPicPr>
            <a:picLocks noChangeAspect="1"/>
          </p:cNvPicPr>
          <p:nvPr/>
        </p:nvPicPr>
        <p:blipFill rotWithShape="1">
          <a:blip r:embed="rId3"/>
          <a:srcRect l="4472" t="51177" r="68689" b="37941"/>
          <a:stretch/>
        </p:blipFill>
        <p:spPr>
          <a:xfrm>
            <a:off x="6441605" y="5336379"/>
            <a:ext cx="4566589" cy="1157289"/>
          </a:xfrm>
          <a:prstGeom prst="rect">
            <a:avLst/>
          </a:prstGeom>
        </p:spPr>
      </p:pic>
      <p:sp>
        <p:nvSpPr>
          <p:cNvPr id="9" name="TextBox 8">
            <a:extLst>
              <a:ext uri="{FF2B5EF4-FFF2-40B4-BE49-F238E27FC236}">
                <a16:creationId xmlns:a16="http://schemas.microsoft.com/office/drawing/2014/main" id="{7B5EF4DA-AC04-28C0-1B3D-AD9B87E25EE6}"/>
              </a:ext>
            </a:extLst>
          </p:cNvPr>
          <p:cNvSpPr txBox="1"/>
          <p:nvPr/>
        </p:nvSpPr>
        <p:spPr>
          <a:xfrm>
            <a:off x="6441605" y="2488569"/>
            <a:ext cx="5124184" cy="2308324"/>
          </a:xfrm>
          <a:prstGeom prst="rect">
            <a:avLst/>
          </a:prstGeom>
          <a:noFill/>
        </p:spPr>
        <p:txBody>
          <a:bodyPr wrap="square" rtlCol="0">
            <a:spAutoFit/>
          </a:bodyPr>
          <a:lstStyle/>
          <a:p>
            <a:r>
              <a:rPr lang="en-US"/>
              <a:t>The model uses a randomized training and test set split, then calculates RMSE and adjusted-R2.</a:t>
            </a:r>
          </a:p>
          <a:p>
            <a:r>
              <a:rPr lang="en-US"/>
              <a:t>Adjusted-R2 shows the model explains 35% of the total variance in the sample.</a:t>
            </a:r>
          </a:p>
          <a:p>
            <a:r>
              <a:rPr lang="en-US"/>
              <a:t>RMSE of 23.8 shows us the error - predictions are off by 23.8 points.</a:t>
            </a:r>
          </a:p>
          <a:p>
            <a:r>
              <a:rPr lang="en-US"/>
              <a:t>This is a large error considering the failure mark is only 40%.</a:t>
            </a:r>
          </a:p>
        </p:txBody>
      </p:sp>
    </p:spTree>
    <p:extLst>
      <p:ext uri="{BB962C8B-B14F-4D97-AF65-F5344CB8AC3E}">
        <p14:creationId xmlns:p14="http://schemas.microsoft.com/office/powerpoint/2010/main" val="3974955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2EBDA3F-27E3-4BCF-68D1-105A9C365AF4}"/>
              </a:ext>
            </a:extLst>
          </p:cNvPr>
          <p:cNvPicPr>
            <a:picLocks noChangeAspect="1"/>
          </p:cNvPicPr>
          <p:nvPr/>
        </p:nvPicPr>
        <p:blipFill rotWithShape="1">
          <a:blip r:embed="rId2">
            <a:alphaModFix amt="35000"/>
          </a:blip>
          <a:srcRect l="-103" t="32" r="54148" b="-30"/>
          <a:stretch/>
        </p:blipFill>
        <p:spPr>
          <a:xfrm>
            <a:off x="-1336" y="2234"/>
            <a:ext cx="5581608" cy="6857827"/>
          </a:xfrm>
          <a:prstGeom prst="rect">
            <a:avLst/>
          </a:prstGeom>
        </p:spPr>
      </p:pic>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DC8E4-0798-6073-DE71-FA70E2BDA661}"/>
              </a:ext>
            </a:extLst>
          </p:cNvPr>
          <p:cNvSpPr>
            <a:spLocks noGrp="1"/>
          </p:cNvSpPr>
          <p:nvPr>
            <p:ph type="title"/>
          </p:nvPr>
        </p:nvSpPr>
        <p:spPr>
          <a:xfrm>
            <a:off x="387870" y="3150688"/>
            <a:ext cx="3824987" cy="686738"/>
          </a:xfrm>
        </p:spPr>
        <p:txBody>
          <a:bodyPr anchor="b">
            <a:normAutofit/>
          </a:bodyPr>
          <a:lstStyle/>
          <a:p>
            <a:pPr algn="r"/>
            <a:r>
              <a:rPr lang="en-US" sz="4000">
                <a:solidFill>
                  <a:srgbClr val="FFFFFF"/>
                </a:solidFill>
              </a:rPr>
              <a:t>Decision Tree</a:t>
            </a:r>
          </a:p>
        </p:txBody>
      </p:sp>
      <p:sp>
        <p:nvSpPr>
          <p:cNvPr id="3" name="Content Placeholder 2">
            <a:extLst>
              <a:ext uri="{FF2B5EF4-FFF2-40B4-BE49-F238E27FC236}">
                <a16:creationId xmlns:a16="http://schemas.microsoft.com/office/drawing/2014/main" id="{61786B98-1DB5-92B0-3AA3-455CDB52BC1F}"/>
              </a:ext>
            </a:extLst>
          </p:cNvPr>
          <p:cNvSpPr>
            <a:spLocks noGrp="1"/>
          </p:cNvSpPr>
          <p:nvPr>
            <p:ph idx="1"/>
          </p:nvPr>
        </p:nvSpPr>
        <p:spPr>
          <a:xfrm>
            <a:off x="6503158" y="649480"/>
            <a:ext cx="4862447" cy="5546047"/>
          </a:xfrm>
        </p:spPr>
        <p:txBody>
          <a:bodyPr anchor="ctr">
            <a:normAutofit/>
          </a:bodyPr>
          <a:lstStyle/>
          <a:p>
            <a:r>
              <a:rPr lang="en-IN" sz="2400" b="0">
                <a:solidFill>
                  <a:srgbClr val="0D0D0D"/>
                </a:solidFill>
                <a:effectLst/>
                <a:latin typeface="Calibri" panose="020F0502020204030204" pitchFamily="34" charset="0"/>
                <a:cs typeface="Calibri" panose="020F0502020204030204" pitchFamily="34" charset="0"/>
              </a:rPr>
              <a:t>This model uses a very different approach - building a what is essentially a flow chart based on probabilities and likelihoods. </a:t>
            </a:r>
          </a:p>
          <a:p>
            <a:r>
              <a:rPr lang="en-IN" sz="2400" b="0">
                <a:solidFill>
                  <a:srgbClr val="0D0D0D"/>
                </a:solidFill>
                <a:effectLst/>
                <a:latin typeface="Calibri" panose="020F0502020204030204" pitchFamily="34" charset="0"/>
                <a:cs typeface="Calibri" panose="020F0502020204030204" pitchFamily="34" charset="0"/>
              </a:rPr>
              <a:t>It is a simple algorithm with many models using it as a base algorithm (e.g. Random Forest).</a:t>
            </a:r>
          </a:p>
        </p:txBody>
      </p:sp>
    </p:spTree>
    <p:extLst>
      <p:ext uri="{BB962C8B-B14F-4D97-AF65-F5344CB8AC3E}">
        <p14:creationId xmlns:p14="http://schemas.microsoft.com/office/powerpoint/2010/main" val="2074856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28" name="Freeform: Shape 27">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1" name="Freeform: Shape 30">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screenshot of a computer&#10;&#10;Description automatically generated">
            <a:extLst>
              <a:ext uri="{FF2B5EF4-FFF2-40B4-BE49-F238E27FC236}">
                <a16:creationId xmlns:a16="http://schemas.microsoft.com/office/drawing/2014/main" id="{0DF6B59B-3696-3834-5DE3-75A0E1414285}"/>
              </a:ext>
            </a:extLst>
          </p:cNvPr>
          <p:cNvPicPr>
            <a:picLocks noChangeAspect="1"/>
          </p:cNvPicPr>
          <p:nvPr/>
        </p:nvPicPr>
        <p:blipFill rotWithShape="1">
          <a:blip r:embed="rId2"/>
          <a:srcRect l="4426" t="40874" r="68684" b="48639"/>
          <a:stretch/>
        </p:blipFill>
        <p:spPr>
          <a:xfrm>
            <a:off x="6706781" y="3219881"/>
            <a:ext cx="5188207" cy="1264611"/>
          </a:xfrm>
          <a:prstGeom prst="rect">
            <a:avLst/>
          </a:prstGeom>
        </p:spPr>
      </p:pic>
      <p:sp>
        <p:nvSpPr>
          <p:cNvPr id="10" name="TextBox 9">
            <a:extLst>
              <a:ext uri="{FF2B5EF4-FFF2-40B4-BE49-F238E27FC236}">
                <a16:creationId xmlns:a16="http://schemas.microsoft.com/office/drawing/2014/main" id="{FDB57D65-F373-8AA2-ABC0-01A4994D0A85}"/>
              </a:ext>
            </a:extLst>
          </p:cNvPr>
          <p:cNvSpPr txBox="1"/>
          <p:nvPr/>
        </p:nvSpPr>
        <p:spPr>
          <a:xfrm>
            <a:off x="394163" y="1609354"/>
            <a:ext cx="4650524"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b="1">
                <a:solidFill>
                  <a:schemeClr val="tx2"/>
                </a:solidFill>
              </a:rPr>
              <a:t>Training Set Performance</a:t>
            </a:r>
            <a:r>
              <a:rPr lang="en-US" sz="1500">
                <a:solidFill>
                  <a:schemeClr val="tx2"/>
                </a:solidFill>
              </a:rPr>
              <a:t>: The Decision Tree model achieves an RMSE of 22.162 on the training set, indicating that the model's predictions are on average 22.162 units away from the actual values. The Adjusted R2 score of 0.4636 indicates a moderate fit, explaining approximately 46.36% of the variance in the training data.</a:t>
            </a:r>
          </a:p>
          <a:p>
            <a:pPr indent="-228600">
              <a:lnSpc>
                <a:spcPct val="90000"/>
              </a:lnSpc>
              <a:spcAft>
                <a:spcPts val="600"/>
              </a:spcAft>
              <a:buFont typeface="Arial" panose="020B0604020202020204" pitchFamily="34" charset="0"/>
              <a:buChar char="•"/>
            </a:pPr>
            <a:r>
              <a:rPr lang="en-US" sz="1500" b="1">
                <a:solidFill>
                  <a:schemeClr val="tx2"/>
                </a:solidFill>
              </a:rPr>
              <a:t>Cross-Validation Performance</a:t>
            </a:r>
            <a:r>
              <a:rPr lang="en-US" sz="1500">
                <a:solidFill>
                  <a:schemeClr val="tx2"/>
                </a:solidFill>
              </a:rPr>
              <a:t>: The cross-validation scores suggest that the model's performance is consistent across different subsets of the data. The mean RMSE of 25.725 and the low standard deviation (0.273) indicate that the model performs reliably and its predictions are relatively stable.</a:t>
            </a:r>
          </a:p>
          <a:p>
            <a:pPr indent="-228600">
              <a:lnSpc>
                <a:spcPct val="90000"/>
              </a:lnSpc>
              <a:spcAft>
                <a:spcPts val="600"/>
              </a:spcAft>
              <a:buFont typeface="Arial" panose="020B0604020202020204" pitchFamily="34" charset="0"/>
              <a:buChar char="•"/>
            </a:pPr>
            <a:endParaRPr lang="en-US" sz="1500">
              <a:solidFill>
                <a:schemeClr val="tx2"/>
              </a:solidFill>
            </a:endParaRPr>
          </a:p>
        </p:txBody>
      </p:sp>
      <p:pic>
        <p:nvPicPr>
          <p:cNvPr id="9" name="Picture 8">
            <a:extLst>
              <a:ext uri="{FF2B5EF4-FFF2-40B4-BE49-F238E27FC236}">
                <a16:creationId xmlns:a16="http://schemas.microsoft.com/office/drawing/2014/main" id="{96C91D40-ACDE-AD08-6225-F6007FCFEE37}"/>
              </a:ext>
            </a:extLst>
          </p:cNvPr>
          <p:cNvPicPr>
            <a:picLocks noChangeAspect="1"/>
          </p:cNvPicPr>
          <p:nvPr/>
        </p:nvPicPr>
        <p:blipFill rotWithShape="1">
          <a:blip r:embed="rId3"/>
          <a:srcRect l="7031" t="54975" r="20701" b="28635"/>
          <a:stretch/>
        </p:blipFill>
        <p:spPr>
          <a:xfrm>
            <a:off x="3938856" y="5082864"/>
            <a:ext cx="8091422" cy="1146932"/>
          </a:xfrm>
          <a:prstGeom prst="rect">
            <a:avLst/>
          </a:prstGeom>
        </p:spPr>
      </p:pic>
      <p:pic>
        <p:nvPicPr>
          <p:cNvPr id="4" name="Content Placeholder 3">
            <a:extLst>
              <a:ext uri="{FF2B5EF4-FFF2-40B4-BE49-F238E27FC236}">
                <a16:creationId xmlns:a16="http://schemas.microsoft.com/office/drawing/2014/main" id="{94CB8445-1ADC-EDFA-5CCA-3AC495FC9326}"/>
              </a:ext>
            </a:extLst>
          </p:cNvPr>
          <p:cNvPicPr>
            <a:picLocks noGrp="1" noChangeAspect="1"/>
          </p:cNvPicPr>
          <p:nvPr>
            <p:ph idx="1"/>
          </p:nvPr>
        </p:nvPicPr>
        <p:blipFill>
          <a:blip r:embed="rId4"/>
          <a:stretch>
            <a:fillRect/>
          </a:stretch>
        </p:blipFill>
        <p:spPr>
          <a:xfrm>
            <a:off x="5455196" y="464180"/>
            <a:ext cx="6439792" cy="2157329"/>
          </a:xfrm>
          <a:prstGeom prst="rect">
            <a:avLst/>
          </a:prstGeom>
        </p:spPr>
      </p:pic>
    </p:spTree>
    <p:extLst>
      <p:ext uri="{BB962C8B-B14F-4D97-AF65-F5344CB8AC3E}">
        <p14:creationId xmlns:p14="http://schemas.microsoft.com/office/powerpoint/2010/main" val="1765966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2EBDA3F-27E3-4BCF-68D1-105A9C365AF4}"/>
              </a:ext>
            </a:extLst>
          </p:cNvPr>
          <p:cNvPicPr>
            <a:picLocks noChangeAspect="1"/>
          </p:cNvPicPr>
          <p:nvPr/>
        </p:nvPicPr>
        <p:blipFill rotWithShape="1">
          <a:blip r:embed="rId2">
            <a:alphaModFix amt="35000"/>
          </a:blip>
          <a:srcRect l="-103" t="32" r="54148" b="-30"/>
          <a:stretch/>
        </p:blipFill>
        <p:spPr>
          <a:xfrm>
            <a:off x="-1336" y="2234"/>
            <a:ext cx="5581608" cy="6857827"/>
          </a:xfrm>
          <a:prstGeom prst="rect">
            <a:avLst/>
          </a:prstGeom>
        </p:spPr>
      </p:pic>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DC8E4-0798-6073-DE71-FA70E2BDA661}"/>
              </a:ext>
            </a:extLst>
          </p:cNvPr>
          <p:cNvSpPr>
            <a:spLocks noGrp="1"/>
          </p:cNvSpPr>
          <p:nvPr>
            <p:ph type="title"/>
          </p:nvPr>
        </p:nvSpPr>
        <p:spPr>
          <a:xfrm>
            <a:off x="222069" y="3085630"/>
            <a:ext cx="4826811" cy="686738"/>
          </a:xfrm>
        </p:spPr>
        <p:txBody>
          <a:bodyPr anchor="b">
            <a:normAutofit/>
          </a:bodyPr>
          <a:lstStyle/>
          <a:p>
            <a:pPr algn="r"/>
            <a:r>
              <a:rPr lang="en-US" sz="4000">
                <a:solidFill>
                  <a:srgbClr val="FFFFFF"/>
                </a:solidFill>
              </a:rPr>
              <a:t>K-Nearest Neighbors</a:t>
            </a:r>
          </a:p>
        </p:txBody>
      </p:sp>
      <p:sp>
        <p:nvSpPr>
          <p:cNvPr id="3" name="Content Placeholder 2">
            <a:extLst>
              <a:ext uri="{FF2B5EF4-FFF2-40B4-BE49-F238E27FC236}">
                <a16:creationId xmlns:a16="http://schemas.microsoft.com/office/drawing/2014/main" id="{61786B98-1DB5-92B0-3AA3-455CDB52BC1F}"/>
              </a:ext>
            </a:extLst>
          </p:cNvPr>
          <p:cNvSpPr>
            <a:spLocks noGrp="1"/>
          </p:cNvSpPr>
          <p:nvPr>
            <p:ph idx="1"/>
          </p:nvPr>
        </p:nvSpPr>
        <p:spPr>
          <a:xfrm>
            <a:off x="6503158" y="649480"/>
            <a:ext cx="4862447" cy="5546047"/>
          </a:xfrm>
        </p:spPr>
        <p:txBody>
          <a:bodyPr anchor="ctr">
            <a:normAutofit/>
          </a:bodyPr>
          <a:lstStyle/>
          <a:p>
            <a:r>
              <a:rPr lang="en-IN" sz="2200" b="0">
                <a:solidFill>
                  <a:srgbClr val="0D0D0D"/>
                </a:solidFill>
                <a:effectLst/>
                <a:latin typeface="Calibri" panose="020F0502020204030204" pitchFamily="34" charset="0"/>
                <a:cs typeface="Calibri" panose="020F0502020204030204" pitchFamily="34" charset="0"/>
              </a:rPr>
              <a:t>KNN-Regression examines the point close to the target point and then makes a prediction on which class these data points belong to.</a:t>
            </a:r>
          </a:p>
        </p:txBody>
      </p:sp>
    </p:spTree>
    <p:extLst>
      <p:ext uri="{BB962C8B-B14F-4D97-AF65-F5344CB8AC3E}">
        <p14:creationId xmlns:p14="http://schemas.microsoft.com/office/powerpoint/2010/main" val="1282257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Graphs and plots layered on a blue digital screen">
            <a:extLst>
              <a:ext uri="{FF2B5EF4-FFF2-40B4-BE49-F238E27FC236}">
                <a16:creationId xmlns:a16="http://schemas.microsoft.com/office/drawing/2014/main" id="{7D356EBC-7189-94E8-E24C-5E179817AC53}"/>
              </a:ext>
            </a:extLst>
          </p:cNvPr>
          <p:cNvPicPr>
            <a:picLocks noChangeAspect="1"/>
          </p:cNvPicPr>
          <p:nvPr/>
        </p:nvPicPr>
        <p:blipFill rotWithShape="1">
          <a:blip r:embed="rId2">
            <a:alphaModFix/>
          </a:blip>
          <a:srcRect l="4000" r="9516"/>
          <a:stretch/>
        </p:blipFill>
        <p:spPr>
          <a:xfrm>
            <a:off x="4283902" y="10"/>
            <a:ext cx="7908098" cy="6857992"/>
          </a:xfrm>
          <a:prstGeom prst="rect">
            <a:avLst/>
          </a:prstGeom>
        </p:spPr>
      </p:pic>
      <p:sp>
        <p:nvSpPr>
          <p:cNvPr id="215" name="Rectangle 2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3B5F3-7F23-400B-457A-07743C0BCDE8}"/>
              </a:ext>
            </a:extLst>
          </p:cNvPr>
          <p:cNvSpPr>
            <a:spLocks noGrp="1"/>
          </p:cNvSpPr>
          <p:nvPr>
            <p:ph type="title"/>
          </p:nvPr>
        </p:nvSpPr>
        <p:spPr>
          <a:xfrm>
            <a:off x="783747" y="1115219"/>
            <a:ext cx="3568317" cy="725890"/>
          </a:xfrm>
        </p:spPr>
        <p:txBody>
          <a:bodyPr vert="horz" lIns="91440" tIns="45720" rIns="91440" bIns="45720" rtlCol="0" anchor="b">
            <a:normAutofit fontScale="90000"/>
          </a:bodyPr>
          <a:lstStyle/>
          <a:p>
            <a:r>
              <a:rPr lang="en-US" sz="5000">
                <a:solidFill>
                  <a:schemeClr val="bg1"/>
                </a:solidFill>
              </a:rPr>
              <a:t>Team Navy</a:t>
            </a:r>
          </a:p>
        </p:txBody>
      </p:sp>
      <p:cxnSp>
        <p:nvCxnSpPr>
          <p:cNvPr id="217" name="Straight Connector 2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5F7B23EA-54F2-A008-F595-AC2602DA3A5D}"/>
              </a:ext>
            </a:extLst>
          </p:cNvPr>
          <p:cNvSpPr txBox="1">
            <a:spLocks/>
          </p:cNvSpPr>
          <p:nvPr/>
        </p:nvSpPr>
        <p:spPr>
          <a:xfrm>
            <a:off x="577467" y="2528869"/>
            <a:ext cx="4401238" cy="899388"/>
          </a:xfrm>
          <a:prstGeom prst="rect">
            <a:avLst/>
          </a:prstGeom>
          <a:solidFill>
            <a:schemeClr val="bg1"/>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a:solidFill>
                  <a:srgbClr val="000000"/>
                </a:solidFill>
              </a:rPr>
              <a:t>Navyashree </a:t>
            </a:r>
            <a:r>
              <a:rPr lang="en-US" sz="2500" b="1" err="1">
                <a:solidFill>
                  <a:srgbClr val="000000"/>
                </a:solidFill>
              </a:rPr>
              <a:t>Byregowda</a:t>
            </a:r>
            <a:r>
              <a:rPr lang="en-US" sz="2500" b="1">
                <a:solidFill>
                  <a:srgbClr val="000000"/>
                </a:solidFill>
              </a:rPr>
              <a:t>  </a:t>
            </a:r>
            <a:r>
              <a:rPr lang="en-US" sz="2000" b="1">
                <a:solidFill>
                  <a:srgbClr val="000000"/>
                </a:solidFill>
              </a:rPr>
              <a:t>Computer science  engineering</a:t>
            </a:r>
          </a:p>
        </p:txBody>
      </p:sp>
      <p:sp>
        <p:nvSpPr>
          <p:cNvPr id="10" name="Content Placeholder 2">
            <a:extLst>
              <a:ext uri="{FF2B5EF4-FFF2-40B4-BE49-F238E27FC236}">
                <a16:creationId xmlns:a16="http://schemas.microsoft.com/office/drawing/2014/main" id="{9EC80BBA-AC27-B408-4AEF-F930BADB91B6}"/>
              </a:ext>
            </a:extLst>
          </p:cNvPr>
          <p:cNvSpPr txBox="1">
            <a:spLocks/>
          </p:cNvSpPr>
          <p:nvPr/>
        </p:nvSpPr>
        <p:spPr>
          <a:xfrm>
            <a:off x="4277300" y="3850892"/>
            <a:ext cx="3960563" cy="1000376"/>
          </a:xfrm>
          <a:prstGeom prst="rect">
            <a:avLst/>
          </a:prstGeom>
          <a:solidFill>
            <a:schemeClr val="bg1"/>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a:solidFill>
                  <a:srgbClr val="000000"/>
                </a:solidFill>
              </a:rPr>
              <a:t>Krishan Kumar </a:t>
            </a:r>
            <a:endParaRPr lang="en-US"/>
          </a:p>
          <a:p>
            <a:pPr marL="0" indent="0" algn="ctr">
              <a:buNone/>
            </a:pPr>
            <a:r>
              <a:rPr lang="en-US" b="1">
                <a:solidFill>
                  <a:srgbClr val="000000"/>
                </a:solidFill>
              </a:rPr>
              <a:t> </a:t>
            </a:r>
            <a:r>
              <a:rPr lang="en-US" sz="2000" b="1">
                <a:solidFill>
                  <a:srgbClr val="000000"/>
                </a:solidFill>
              </a:rPr>
              <a:t>computer science engineering</a:t>
            </a:r>
          </a:p>
          <a:p>
            <a:pPr marL="0" indent="0" algn="ctr">
              <a:buFont typeface="Arial" panose="020B0604020202020204" pitchFamily="34" charset="0"/>
              <a:buNone/>
            </a:pPr>
            <a:endParaRPr lang="en-US">
              <a:solidFill>
                <a:srgbClr val="000000"/>
              </a:solidFill>
            </a:endParaRPr>
          </a:p>
        </p:txBody>
      </p:sp>
      <p:sp>
        <p:nvSpPr>
          <p:cNvPr id="12" name="Content Placeholder 2">
            <a:extLst>
              <a:ext uri="{FF2B5EF4-FFF2-40B4-BE49-F238E27FC236}">
                <a16:creationId xmlns:a16="http://schemas.microsoft.com/office/drawing/2014/main" id="{FC8F8C6F-C5EC-330E-D8EC-F4C51AA93163}"/>
              </a:ext>
            </a:extLst>
          </p:cNvPr>
          <p:cNvSpPr txBox="1">
            <a:spLocks/>
          </p:cNvSpPr>
          <p:nvPr/>
        </p:nvSpPr>
        <p:spPr>
          <a:xfrm>
            <a:off x="7619081" y="5457519"/>
            <a:ext cx="4024828" cy="816761"/>
          </a:xfrm>
          <a:prstGeom prst="rect">
            <a:avLst/>
          </a:prstGeom>
          <a:solidFill>
            <a:schemeClr val="bg1"/>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b="1">
                <a:solidFill>
                  <a:srgbClr val="000000"/>
                </a:solidFill>
              </a:rPr>
              <a:t>Anas Nazeer Khan  </a:t>
            </a:r>
            <a:r>
              <a:rPr lang="en-US" sz="2000" b="1">
                <a:solidFill>
                  <a:srgbClr val="000000"/>
                </a:solidFill>
              </a:rPr>
              <a:t>Information technology</a:t>
            </a:r>
          </a:p>
          <a:p>
            <a:pPr marL="0" indent="0">
              <a:buFont typeface="Arial" panose="020B0604020202020204" pitchFamily="34" charset="0"/>
              <a:buNone/>
            </a:pPr>
            <a:endParaRPr lang="en-US">
              <a:solidFill>
                <a:srgbClr val="000000"/>
              </a:solidFill>
            </a:endParaRPr>
          </a:p>
        </p:txBody>
      </p:sp>
    </p:spTree>
    <p:extLst>
      <p:ext uri="{BB962C8B-B14F-4D97-AF65-F5344CB8AC3E}">
        <p14:creationId xmlns:p14="http://schemas.microsoft.com/office/powerpoint/2010/main" val="1357782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5" name="Freeform: Shape 14">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30BF29F0-63A9-D074-174C-288314503603}"/>
              </a:ext>
            </a:extLst>
          </p:cNvPr>
          <p:cNvPicPr>
            <a:picLocks noGrp="1" noChangeAspect="1"/>
          </p:cNvPicPr>
          <p:nvPr>
            <p:ph idx="1"/>
          </p:nvPr>
        </p:nvPicPr>
        <p:blipFill rotWithShape="1">
          <a:blip r:embed="rId2"/>
          <a:srcRect l="6533" t="25290" r="56504" b="44690"/>
          <a:stretch/>
        </p:blipFill>
        <p:spPr>
          <a:xfrm>
            <a:off x="6916420" y="451945"/>
            <a:ext cx="4910263" cy="2492458"/>
          </a:xfrm>
          <a:prstGeom prst="rect">
            <a:avLst/>
          </a:prstGeom>
        </p:spPr>
      </p:pic>
      <p:sp>
        <p:nvSpPr>
          <p:cNvPr id="7" name="TextBox 6">
            <a:extLst>
              <a:ext uri="{FF2B5EF4-FFF2-40B4-BE49-F238E27FC236}">
                <a16:creationId xmlns:a16="http://schemas.microsoft.com/office/drawing/2014/main" id="{DAE61CE1-91EE-27BD-D472-168C80B44E3C}"/>
              </a:ext>
            </a:extLst>
          </p:cNvPr>
          <p:cNvSpPr txBox="1"/>
          <p:nvPr/>
        </p:nvSpPr>
        <p:spPr>
          <a:xfrm>
            <a:off x="765029" y="1359799"/>
            <a:ext cx="4650524"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b="1">
                <a:solidFill>
                  <a:schemeClr val="tx2"/>
                </a:solidFill>
              </a:rPr>
              <a:t>Training Set Performance</a:t>
            </a:r>
            <a:r>
              <a:rPr lang="en-US" sz="1700">
                <a:solidFill>
                  <a:schemeClr val="tx2"/>
                </a:solidFill>
              </a:rPr>
              <a:t>: The KNN model achieves an RMSE of 19.248 on the training set, indicating that the model's predictions are, on average, 19.248 units away from the actual values. The Adjusted R2 score of 0.5954 indicates a good fit, explaining approximately 59.54% of the variance in the training data.</a:t>
            </a:r>
          </a:p>
          <a:p>
            <a:pPr indent="-228600">
              <a:lnSpc>
                <a:spcPct val="90000"/>
              </a:lnSpc>
              <a:spcAft>
                <a:spcPts val="600"/>
              </a:spcAft>
              <a:buFont typeface="Arial" panose="020B0604020202020204" pitchFamily="34" charset="0"/>
              <a:buChar char="•"/>
            </a:pPr>
            <a:r>
              <a:rPr lang="en-US" sz="1700" b="1">
                <a:solidFill>
                  <a:schemeClr val="tx2"/>
                </a:solidFill>
              </a:rPr>
              <a:t>Cross-Validation Performance</a:t>
            </a:r>
            <a:r>
              <a:rPr lang="en-US" sz="1700">
                <a:solidFill>
                  <a:schemeClr val="tx2"/>
                </a:solidFill>
              </a:rPr>
              <a:t>: The cross-validation scores suggest that the model's performance is consistent across different subsets of the data. The mean RMSE of 33.447 and the low standard deviation (0.115) indicate that the model performs reliably and its predictions are relatively stable.</a:t>
            </a:r>
          </a:p>
          <a:p>
            <a:pPr indent="-228600">
              <a:lnSpc>
                <a:spcPct val="90000"/>
              </a:lnSpc>
              <a:spcAft>
                <a:spcPts val="600"/>
              </a:spcAft>
              <a:buFont typeface="Arial" panose="020B0604020202020204" pitchFamily="34" charset="0"/>
              <a:buChar char="•"/>
            </a:pPr>
            <a:endParaRPr lang="en-US" sz="1700">
              <a:solidFill>
                <a:schemeClr val="tx2"/>
              </a:solidFill>
            </a:endParaRPr>
          </a:p>
        </p:txBody>
      </p:sp>
      <p:pic>
        <p:nvPicPr>
          <p:cNvPr id="5" name="Picture 4">
            <a:extLst>
              <a:ext uri="{FF2B5EF4-FFF2-40B4-BE49-F238E27FC236}">
                <a16:creationId xmlns:a16="http://schemas.microsoft.com/office/drawing/2014/main" id="{CC5B1B8B-046E-B861-2BAF-FE7F7C3967D2}"/>
              </a:ext>
            </a:extLst>
          </p:cNvPr>
          <p:cNvPicPr>
            <a:picLocks noChangeAspect="1"/>
          </p:cNvPicPr>
          <p:nvPr/>
        </p:nvPicPr>
        <p:blipFill rotWithShape="1">
          <a:blip r:embed="rId2"/>
          <a:srcRect l="4511" t="55244" r="67758" b="35613"/>
          <a:stretch/>
        </p:blipFill>
        <p:spPr>
          <a:xfrm>
            <a:off x="7185871" y="3603985"/>
            <a:ext cx="4653161" cy="958851"/>
          </a:xfrm>
          <a:prstGeom prst="rect">
            <a:avLst/>
          </a:prstGeom>
        </p:spPr>
      </p:pic>
      <p:pic>
        <p:nvPicPr>
          <p:cNvPr id="6" name="Picture 5">
            <a:extLst>
              <a:ext uri="{FF2B5EF4-FFF2-40B4-BE49-F238E27FC236}">
                <a16:creationId xmlns:a16="http://schemas.microsoft.com/office/drawing/2014/main" id="{5763E346-4C32-4448-597B-70AC39679E90}"/>
              </a:ext>
            </a:extLst>
          </p:cNvPr>
          <p:cNvPicPr>
            <a:picLocks noChangeAspect="1"/>
          </p:cNvPicPr>
          <p:nvPr/>
        </p:nvPicPr>
        <p:blipFill rotWithShape="1">
          <a:blip r:embed="rId2"/>
          <a:srcRect l="3670" t="67345" r="20532" b="14100"/>
          <a:stretch/>
        </p:blipFill>
        <p:spPr>
          <a:xfrm>
            <a:off x="4398635" y="5222418"/>
            <a:ext cx="7428048" cy="1136468"/>
          </a:xfrm>
          <a:prstGeom prst="rect">
            <a:avLst/>
          </a:prstGeom>
        </p:spPr>
      </p:pic>
    </p:spTree>
    <p:extLst>
      <p:ext uri="{BB962C8B-B14F-4D97-AF65-F5344CB8AC3E}">
        <p14:creationId xmlns:p14="http://schemas.microsoft.com/office/powerpoint/2010/main" val="2544563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2EBDA3F-27E3-4BCF-68D1-105A9C365AF4}"/>
              </a:ext>
            </a:extLst>
          </p:cNvPr>
          <p:cNvPicPr>
            <a:picLocks noChangeAspect="1"/>
          </p:cNvPicPr>
          <p:nvPr/>
        </p:nvPicPr>
        <p:blipFill rotWithShape="1">
          <a:blip r:embed="rId2">
            <a:alphaModFix amt="35000"/>
          </a:blip>
          <a:srcRect l="-103" t="32" r="54148" b="-30"/>
          <a:stretch/>
        </p:blipFill>
        <p:spPr>
          <a:xfrm>
            <a:off x="-1336" y="2234"/>
            <a:ext cx="5581608" cy="6857827"/>
          </a:xfrm>
          <a:prstGeom prst="rect">
            <a:avLst/>
          </a:prstGeom>
        </p:spPr>
      </p:pic>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DC8E4-0798-6073-DE71-FA70E2BDA661}"/>
              </a:ext>
            </a:extLst>
          </p:cNvPr>
          <p:cNvSpPr>
            <a:spLocks noGrp="1"/>
          </p:cNvSpPr>
          <p:nvPr>
            <p:ph type="title"/>
          </p:nvPr>
        </p:nvSpPr>
        <p:spPr>
          <a:xfrm>
            <a:off x="222069" y="3085630"/>
            <a:ext cx="4826811" cy="686738"/>
          </a:xfrm>
        </p:spPr>
        <p:txBody>
          <a:bodyPr anchor="b">
            <a:normAutofit/>
          </a:bodyPr>
          <a:lstStyle/>
          <a:p>
            <a:pPr algn="r"/>
            <a:r>
              <a:rPr lang="en-US" sz="4000">
                <a:solidFill>
                  <a:srgbClr val="FFFFFF"/>
                </a:solidFill>
              </a:rPr>
              <a:t>Random Forest</a:t>
            </a:r>
          </a:p>
        </p:txBody>
      </p:sp>
      <p:sp>
        <p:nvSpPr>
          <p:cNvPr id="3" name="Content Placeholder 2">
            <a:extLst>
              <a:ext uri="{FF2B5EF4-FFF2-40B4-BE49-F238E27FC236}">
                <a16:creationId xmlns:a16="http://schemas.microsoft.com/office/drawing/2014/main" id="{61786B98-1DB5-92B0-3AA3-455CDB52BC1F}"/>
              </a:ext>
            </a:extLst>
          </p:cNvPr>
          <p:cNvSpPr>
            <a:spLocks noGrp="1"/>
          </p:cNvSpPr>
          <p:nvPr>
            <p:ph idx="1"/>
          </p:nvPr>
        </p:nvSpPr>
        <p:spPr>
          <a:xfrm>
            <a:off x="6503158" y="649480"/>
            <a:ext cx="4862447" cy="5546047"/>
          </a:xfrm>
        </p:spPr>
        <p:txBody>
          <a:bodyPr anchor="ctr">
            <a:normAutofit/>
          </a:bodyPr>
          <a:lstStyle/>
          <a:p>
            <a:r>
              <a:rPr lang="en-IN" sz="2200">
                <a:latin typeface="Calibri" panose="020F0502020204030204" pitchFamily="34" charset="0"/>
                <a:cs typeface="Calibri" panose="020F0502020204030204" pitchFamily="34" charset="0"/>
              </a:rPr>
              <a:t>The Random Forest algorithm is an ensemble learning method that is widely used for both classification and regression tasks. It operates by constructing multiple decision trees during training and outputting the class (classification) or mean prediction (regression) of the individual trees.</a:t>
            </a:r>
            <a:endParaRPr lang="en-IN" sz="2200" b="0">
              <a:solidFill>
                <a:srgbClr val="0D0D0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889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F4E5977-D272-4E11-A03A-860268F2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CE3386-CA59-42A7-AEDE-0B76443C8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5" name="Picture 4">
            <a:extLst>
              <a:ext uri="{FF2B5EF4-FFF2-40B4-BE49-F238E27FC236}">
                <a16:creationId xmlns:a16="http://schemas.microsoft.com/office/drawing/2014/main" id="{7CC2D20A-127D-9892-39F1-77DCFC2FA574}"/>
              </a:ext>
            </a:extLst>
          </p:cNvPr>
          <p:cNvPicPr>
            <a:picLocks noChangeAspect="1"/>
          </p:cNvPicPr>
          <p:nvPr/>
        </p:nvPicPr>
        <p:blipFill rotWithShape="1">
          <a:blip r:embed="rId2"/>
          <a:srcRect l="6863" t="56736" r="68600" b="33731"/>
          <a:stretch/>
        </p:blipFill>
        <p:spPr>
          <a:xfrm>
            <a:off x="6185056" y="3542746"/>
            <a:ext cx="4331140" cy="1051695"/>
          </a:xfrm>
          <a:prstGeom prst="rect">
            <a:avLst/>
          </a:prstGeom>
        </p:spPr>
      </p:pic>
      <p:pic>
        <p:nvPicPr>
          <p:cNvPr id="4" name="Picture 3">
            <a:extLst>
              <a:ext uri="{FF2B5EF4-FFF2-40B4-BE49-F238E27FC236}">
                <a16:creationId xmlns:a16="http://schemas.microsoft.com/office/drawing/2014/main" id="{E6F364F1-5900-E46E-A36B-3DE11852D1FF}"/>
              </a:ext>
            </a:extLst>
          </p:cNvPr>
          <p:cNvPicPr>
            <a:picLocks noChangeAspect="1"/>
          </p:cNvPicPr>
          <p:nvPr/>
        </p:nvPicPr>
        <p:blipFill rotWithShape="1">
          <a:blip r:embed="rId2"/>
          <a:srcRect l="6862" t="25126" r="47928" b="44487"/>
          <a:stretch/>
        </p:blipFill>
        <p:spPr>
          <a:xfrm>
            <a:off x="6185056" y="1106928"/>
            <a:ext cx="5016438" cy="2107312"/>
          </a:xfrm>
          <a:prstGeom prst="rect">
            <a:avLst/>
          </a:prstGeom>
        </p:spPr>
      </p:pic>
      <p:sp>
        <p:nvSpPr>
          <p:cNvPr id="8" name="TextBox 7">
            <a:extLst>
              <a:ext uri="{FF2B5EF4-FFF2-40B4-BE49-F238E27FC236}">
                <a16:creationId xmlns:a16="http://schemas.microsoft.com/office/drawing/2014/main" id="{B402ECB1-9D27-DFC2-0FE7-0A5FF0DC5DBC}"/>
              </a:ext>
            </a:extLst>
          </p:cNvPr>
          <p:cNvSpPr txBox="1"/>
          <p:nvPr/>
        </p:nvSpPr>
        <p:spPr>
          <a:xfrm>
            <a:off x="861387" y="1399067"/>
            <a:ext cx="433346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b="1">
                <a:solidFill>
                  <a:schemeClr val="tx2"/>
                </a:solidFill>
              </a:rPr>
              <a:t>Training Set Performance</a:t>
            </a:r>
            <a:r>
              <a:rPr lang="en-US" sz="1500">
                <a:solidFill>
                  <a:schemeClr val="tx2"/>
                </a:solidFill>
              </a:rPr>
              <a:t>: The Random Forest model achieves an RMSE of 21.843 on the training set, indicating that the model's predictions are, on average, 21.843 units away from the actual values. The Adjusted R2 score of 0.479 indicates a moderate fit, explaining approximately 47.9% of the variance in the training data.</a:t>
            </a:r>
          </a:p>
          <a:p>
            <a:pPr indent="-228600">
              <a:lnSpc>
                <a:spcPct val="90000"/>
              </a:lnSpc>
              <a:spcAft>
                <a:spcPts val="600"/>
              </a:spcAft>
              <a:buFont typeface="Arial" panose="020B0604020202020204" pitchFamily="34" charset="0"/>
              <a:buChar char="•"/>
            </a:pPr>
            <a:r>
              <a:rPr lang="en-US" sz="1500" b="1">
                <a:solidFill>
                  <a:schemeClr val="tx2"/>
                </a:solidFill>
              </a:rPr>
              <a:t>Cross-Validation Performance</a:t>
            </a:r>
            <a:r>
              <a:rPr lang="en-US" sz="1500">
                <a:solidFill>
                  <a:schemeClr val="tx2"/>
                </a:solidFill>
              </a:rPr>
              <a:t>: The cross-validation scores suggest that the model's performance is consistent across different subsets of the data. The mean RMSE of 23.814 and the low standard deviation (0.107) indicate that the model performs reliably and its predictions are relatively stable.</a:t>
            </a:r>
          </a:p>
        </p:txBody>
      </p:sp>
      <p:grpSp>
        <p:nvGrpSpPr>
          <p:cNvPr id="17" name="Group 16">
            <a:extLst>
              <a:ext uri="{FF2B5EF4-FFF2-40B4-BE49-F238E27FC236}">
                <a16:creationId xmlns:a16="http://schemas.microsoft.com/office/drawing/2014/main" id="{586C32D2-94E1-4C20-9977-69D4D1F68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847360" y="4513360"/>
            <a:ext cx="2514948" cy="2174333"/>
            <a:chOff x="-305" y="-4155"/>
            <a:chExt cx="2514948" cy="2174333"/>
          </a:xfrm>
        </p:grpSpPr>
        <p:sp>
          <p:nvSpPr>
            <p:cNvPr id="18" name="Freeform: Shape 17">
              <a:extLst>
                <a:ext uri="{FF2B5EF4-FFF2-40B4-BE49-F238E27FC236}">
                  <a16:creationId xmlns:a16="http://schemas.microsoft.com/office/drawing/2014/main" id="{4EF1C65E-19AB-4AB5-AFAE-5BE4430B1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79DC337-4663-43ED-94FF-578FCC16A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9D6286C-2480-4CBF-8601-1AEE4541BB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216D01AE-CAAB-4E02-BFFF-211B8032C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CBD99B32-25CB-F8E3-7E1E-4B523FF03BC1}"/>
              </a:ext>
            </a:extLst>
          </p:cNvPr>
          <p:cNvPicPr>
            <a:picLocks noChangeAspect="1"/>
          </p:cNvPicPr>
          <p:nvPr/>
        </p:nvPicPr>
        <p:blipFill rotWithShape="1">
          <a:blip r:embed="rId2"/>
          <a:srcRect l="4005" t="68390" r="19524" b="12756"/>
          <a:stretch/>
        </p:blipFill>
        <p:spPr>
          <a:xfrm>
            <a:off x="3757555" y="5009481"/>
            <a:ext cx="7761148" cy="1195949"/>
          </a:xfrm>
          <a:prstGeom prst="rect">
            <a:avLst/>
          </a:prstGeom>
        </p:spPr>
      </p:pic>
    </p:spTree>
    <p:extLst>
      <p:ext uri="{BB962C8B-B14F-4D97-AF65-F5344CB8AC3E}">
        <p14:creationId xmlns:p14="http://schemas.microsoft.com/office/powerpoint/2010/main" val="3027492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2EBDA3F-27E3-4BCF-68D1-105A9C365AF4}"/>
              </a:ext>
            </a:extLst>
          </p:cNvPr>
          <p:cNvPicPr>
            <a:picLocks noChangeAspect="1"/>
          </p:cNvPicPr>
          <p:nvPr/>
        </p:nvPicPr>
        <p:blipFill rotWithShape="1">
          <a:blip r:embed="rId2">
            <a:alphaModFix amt="35000"/>
          </a:blip>
          <a:srcRect l="-103" t="32" r="54148" b="-30"/>
          <a:stretch/>
        </p:blipFill>
        <p:spPr>
          <a:xfrm>
            <a:off x="-1336" y="2234"/>
            <a:ext cx="5581608" cy="6857827"/>
          </a:xfrm>
          <a:prstGeom prst="rect">
            <a:avLst/>
          </a:prstGeom>
        </p:spPr>
      </p:pic>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DC8E4-0798-6073-DE71-FA70E2BDA661}"/>
              </a:ext>
            </a:extLst>
          </p:cNvPr>
          <p:cNvSpPr>
            <a:spLocks noGrp="1"/>
          </p:cNvSpPr>
          <p:nvPr>
            <p:ph type="title"/>
          </p:nvPr>
        </p:nvSpPr>
        <p:spPr>
          <a:xfrm>
            <a:off x="222069" y="3085630"/>
            <a:ext cx="4826811" cy="686738"/>
          </a:xfrm>
        </p:spPr>
        <p:txBody>
          <a:bodyPr anchor="b">
            <a:normAutofit fontScale="90000"/>
          </a:bodyPr>
          <a:lstStyle/>
          <a:p>
            <a:pPr algn="r"/>
            <a:r>
              <a:rPr lang="en-US" sz="4000">
                <a:solidFill>
                  <a:srgbClr val="FFFFFF"/>
                </a:solidFill>
              </a:rPr>
              <a:t>Support Vector Regression</a:t>
            </a:r>
          </a:p>
        </p:txBody>
      </p:sp>
      <p:sp>
        <p:nvSpPr>
          <p:cNvPr id="3" name="Content Placeholder 2">
            <a:extLst>
              <a:ext uri="{FF2B5EF4-FFF2-40B4-BE49-F238E27FC236}">
                <a16:creationId xmlns:a16="http://schemas.microsoft.com/office/drawing/2014/main" id="{61786B98-1DB5-92B0-3AA3-455CDB52BC1F}"/>
              </a:ext>
            </a:extLst>
          </p:cNvPr>
          <p:cNvSpPr>
            <a:spLocks noGrp="1"/>
          </p:cNvSpPr>
          <p:nvPr>
            <p:ph idx="1"/>
          </p:nvPr>
        </p:nvSpPr>
        <p:spPr>
          <a:xfrm>
            <a:off x="6503158" y="649480"/>
            <a:ext cx="4862447" cy="5546047"/>
          </a:xfrm>
        </p:spPr>
        <p:txBody>
          <a:bodyPr anchor="ctr">
            <a:normAutofit/>
          </a:bodyPr>
          <a:lstStyle/>
          <a:p>
            <a:r>
              <a:rPr lang="en-IN" sz="2200" b="0">
                <a:solidFill>
                  <a:srgbClr val="0D0D0D"/>
                </a:solidFill>
                <a:effectLst/>
                <a:latin typeface="Calibri" panose="020F0502020204030204" pitchFamily="34" charset="0"/>
                <a:cs typeface="Calibri" panose="020F0502020204030204" pitchFamily="34" charset="0"/>
              </a:rPr>
              <a:t>Linear models are doing badly, as expected. We will next use non-linear models and see if our predictions improve.</a:t>
            </a:r>
          </a:p>
          <a:p>
            <a:r>
              <a:rPr lang="en-IN" sz="2200" b="0">
                <a:solidFill>
                  <a:srgbClr val="0D0D0D"/>
                </a:solidFill>
                <a:effectLst/>
                <a:latin typeface="Calibri" panose="020F0502020204030204" pitchFamily="34" charset="0"/>
                <a:cs typeface="Calibri" panose="020F0502020204030204" pitchFamily="34" charset="0"/>
              </a:rPr>
              <a:t>Support Vector Regression seeks not to minimise the squared error as in the linear regression, but to minimise coefficients.</a:t>
            </a:r>
          </a:p>
        </p:txBody>
      </p:sp>
    </p:spTree>
    <p:extLst>
      <p:ext uri="{BB962C8B-B14F-4D97-AF65-F5344CB8AC3E}">
        <p14:creationId xmlns:p14="http://schemas.microsoft.com/office/powerpoint/2010/main" val="3102454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5" name="Freeform: Shape 14">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48D968EE-5A5F-DB04-28D2-2C2AEE60A597}"/>
              </a:ext>
            </a:extLst>
          </p:cNvPr>
          <p:cNvPicPr>
            <a:picLocks noGrp="1" noChangeAspect="1"/>
          </p:cNvPicPr>
          <p:nvPr>
            <p:ph idx="1"/>
          </p:nvPr>
        </p:nvPicPr>
        <p:blipFill rotWithShape="1">
          <a:blip r:embed="rId2"/>
          <a:srcRect l="6720" t="25290" r="59132" b="45891"/>
          <a:stretch/>
        </p:blipFill>
        <p:spPr>
          <a:xfrm>
            <a:off x="6835456" y="451945"/>
            <a:ext cx="4920515" cy="2595398"/>
          </a:xfrm>
          <a:prstGeom prst="rect">
            <a:avLst/>
          </a:prstGeom>
        </p:spPr>
      </p:pic>
      <p:sp>
        <p:nvSpPr>
          <p:cNvPr id="7" name="TextBox 6">
            <a:extLst>
              <a:ext uri="{FF2B5EF4-FFF2-40B4-BE49-F238E27FC236}">
                <a16:creationId xmlns:a16="http://schemas.microsoft.com/office/drawing/2014/main" id="{C956ECC5-B7C2-494E-0067-0BC7F41B2094}"/>
              </a:ext>
            </a:extLst>
          </p:cNvPr>
          <p:cNvSpPr txBox="1"/>
          <p:nvPr/>
        </p:nvSpPr>
        <p:spPr>
          <a:xfrm>
            <a:off x="1037759" y="1327176"/>
            <a:ext cx="4650524" cy="3639289"/>
          </a:xfrm>
          <a:prstGeom prst="rect">
            <a:avLst/>
          </a:prstGeom>
        </p:spPr>
        <p:txBody>
          <a:bodyPr vert="horz" lIns="91440" tIns="45720" rIns="91440" bIns="45720" rtlCol="0" anchor="ctr">
            <a:noAutofit/>
          </a:bodyPr>
          <a:lstStyle/>
          <a:p>
            <a:r>
              <a:rPr lang="en-IN" sz="1600" b="1"/>
              <a:t>Training Set Performance</a:t>
            </a:r>
            <a:r>
              <a:rPr lang="en-IN" sz="1600"/>
              <a:t>: The SVR model achieves an RMSE of 27.584 on the training set, indicating that the model's predictions are, on average, 27.584 units away from the actual values. The Adjusted R2 score of 0.169 indicates a poor fit, explaining only approximately 16.91% of the variance in the training data.</a:t>
            </a:r>
          </a:p>
          <a:p>
            <a:endParaRPr lang="en-IN" sz="1600"/>
          </a:p>
          <a:p>
            <a:r>
              <a:rPr lang="en-IN" sz="1600" b="1"/>
              <a:t>Cross-Validation Performance</a:t>
            </a:r>
            <a:r>
              <a:rPr lang="en-IN" sz="1600"/>
              <a:t>: The cross-validation scores suggest that the model's performance is consistent across different subsets of the data. The mean RMSE of 27.858 and the low standard deviation (0.292) indicate that the model performs reliably and its predictions are relatively stable.</a:t>
            </a:r>
          </a:p>
        </p:txBody>
      </p:sp>
      <p:pic>
        <p:nvPicPr>
          <p:cNvPr id="5" name="Picture 4">
            <a:extLst>
              <a:ext uri="{FF2B5EF4-FFF2-40B4-BE49-F238E27FC236}">
                <a16:creationId xmlns:a16="http://schemas.microsoft.com/office/drawing/2014/main" id="{94CD2013-FD8A-1891-F4AD-C25866833DFD}"/>
              </a:ext>
            </a:extLst>
          </p:cNvPr>
          <p:cNvPicPr>
            <a:picLocks noChangeAspect="1"/>
          </p:cNvPicPr>
          <p:nvPr/>
        </p:nvPicPr>
        <p:blipFill rotWithShape="1">
          <a:blip r:embed="rId2"/>
          <a:srcRect l="4678" t="54706" r="67927" b="36420"/>
          <a:stretch/>
        </p:blipFill>
        <p:spPr>
          <a:xfrm>
            <a:off x="6503718" y="3429000"/>
            <a:ext cx="5332677" cy="1079625"/>
          </a:xfrm>
          <a:prstGeom prst="rect">
            <a:avLst/>
          </a:prstGeom>
        </p:spPr>
      </p:pic>
      <p:pic>
        <p:nvPicPr>
          <p:cNvPr id="6" name="Picture 5">
            <a:extLst>
              <a:ext uri="{FF2B5EF4-FFF2-40B4-BE49-F238E27FC236}">
                <a16:creationId xmlns:a16="http://schemas.microsoft.com/office/drawing/2014/main" id="{269E80D9-BFEB-F5A1-FFC2-CA304ACBC2F6}"/>
              </a:ext>
            </a:extLst>
          </p:cNvPr>
          <p:cNvPicPr>
            <a:picLocks noChangeAspect="1"/>
          </p:cNvPicPr>
          <p:nvPr/>
        </p:nvPicPr>
        <p:blipFill rotWithShape="1">
          <a:blip r:embed="rId2"/>
          <a:srcRect l="6527" t="67496" r="22213" b="14370"/>
          <a:stretch/>
        </p:blipFill>
        <p:spPr>
          <a:xfrm>
            <a:off x="3337545" y="4966466"/>
            <a:ext cx="8498850" cy="1351721"/>
          </a:xfrm>
          <a:prstGeom prst="rect">
            <a:avLst/>
          </a:prstGeom>
        </p:spPr>
      </p:pic>
    </p:spTree>
    <p:extLst>
      <p:ext uri="{BB962C8B-B14F-4D97-AF65-F5344CB8AC3E}">
        <p14:creationId xmlns:p14="http://schemas.microsoft.com/office/powerpoint/2010/main" val="3405910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Graphs and plots layered on a blue digital screen">
            <a:extLst>
              <a:ext uri="{FF2B5EF4-FFF2-40B4-BE49-F238E27FC236}">
                <a16:creationId xmlns:a16="http://schemas.microsoft.com/office/drawing/2014/main" id="{7D356EBC-7189-94E8-E24C-5E179817AC53}"/>
              </a:ext>
            </a:extLst>
          </p:cNvPr>
          <p:cNvPicPr>
            <a:picLocks noChangeAspect="1"/>
          </p:cNvPicPr>
          <p:nvPr/>
        </p:nvPicPr>
        <p:blipFill rotWithShape="1">
          <a:blip r:embed="rId2">
            <a:alphaModFix/>
          </a:blip>
          <a:srcRect l="4000" r="9516"/>
          <a:stretch/>
        </p:blipFill>
        <p:spPr>
          <a:xfrm>
            <a:off x="4283902" y="10"/>
            <a:ext cx="7908098" cy="6857992"/>
          </a:xfrm>
          <a:prstGeom prst="rect">
            <a:avLst/>
          </a:prstGeom>
        </p:spPr>
      </p:pic>
      <p:sp>
        <p:nvSpPr>
          <p:cNvPr id="215" name="Rectangle 2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3B5F3-7F23-400B-457A-07743C0BCDE8}"/>
              </a:ext>
            </a:extLst>
          </p:cNvPr>
          <p:cNvSpPr>
            <a:spLocks noGrp="1"/>
          </p:cNvSpPr>
          <p:nvPr>
            <p:ph type="title"/>
          </p:nvPr>
        </p:nvSpPr>
        <p:spPr>
          <a:xfrm>
            <a:off x="728663" y="1115219"/>
            <a:ext cx="9104292" cy="2552853"/>
          </a:xfrm>
        </p:spPr>
        <p:txBody>
          <a:bodyPr vert="horz" lIns="91440" tIns="45720" rIns="91440" bIns="45720" rtlCol="0" anchor="b">
            <a:normAutofit/>
          </a:bodyPr>
          <a:lstStyle/>
          <a:p>
            <a:r>
              <a:rPr lang="en-US" sz="5000">
                <a:solidFill>
                  <a:schemeClr val="bg1"/>
                </a:solidFill>
              </a:rPr>
              <a:t>Classification Models</a:t>
            </a:r>
            <a:endParaRPr lang="en-US"/>
          </a:p>
        </p:txBody>
      </p:sp>
      <p:cxnSp>
        <p:nvCxnSpPr>
          <p:cNvPr id="217" name="Straight Connector 2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213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2EBDA3F-27E3-4BCF-68D1-105A9C365AF4}"/>
              </a:ext>
            </a:extLst>
          </p:cNvPr>
          <p:cNvPicPr>
            <a:picLocks noChangeAspect="1"/>
          </p:cNvPicPr>
          <p:nvPr/>
        </p:nvPicPr>
        <p:blipFill rotWithShape="1">
          <a:blip r:embed="rId2">
            <a:alphaModFix amt="35000"/>
          </a:blip>
          <a:srcRect l="-103" t="32" r="54148" b="-30"/>
          <a:stretch/>
        </p:blipFill>
        <p:spPr>
          <a:xfrm>
            <a:off x="-1336" y="2234"/>
            <a:ext cx="5581608" cy="6857827"/>
          </a:xfrm>
          <a:prstGeom prst="rect">
            <a:avLst/>
          </a:prstGeom>
        </p:spPr>
      </p:pic>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DC8E4-0798-6073-DE71-FA70E2BDA661}"/>
              </a:ext>
            </a:extLst>
          </p:cNvPr>
          <p:cNvSpPr>
            <a:spLocks noGrp="1"/>
          </p:cNvSpPr>
          <p:nvPr>
            <p:ph type="title"/>
          </p:nvPr>
        </p:nvSpPr>
        <p:spPr>
          <a:xfrm>
            <a:off x="222069" y="3085630"/>
            <a:ext cx="4826811" cy="686738"/>
          </a:xfrm>
        </p:spPr>
        <p:txBody>
          <a:bodyPr anchor="b">
            <a:normAutofit/>
          </a:bodyPr>
          <a:lstStyle/>
          <a:p>
            <a:pPr algn="r"/>
            <a:r>
              <a:rPr lang="en-US" sz="4000">
                <a:solidFill>
                  <a:srgbClr val="FFFFFF"/>
                </a:solidFill>
              </a:rPr>
              <a:t>Decision Tree</a:t>
            </a:r>
          </a:p>
        </p:txBody>
      </p:sp>
      <p:pic>
        <p:nvPicPr>
          <p:cNvPr id="4" name="Content Placeholder 3">
            <a:extLst>
              <a:ext uri="{FF2B5EF4-FFF2-40B4-BE49-F238E27FC236}">
                <a16:creationId xmlns:a16="http://schemas.microsoft.com/office/drawing/2014/main" id="{3ED1335D-1C4C-744F-56DD-65C4271135F6}"/>
              </a:ext>
            </a:extLst>
          </p:cNvPr>
          <p:cNvPicPr>
            <a:picLocks noGrp="1" noChangeAspect="1"/>
          </p:cNvPicPr>
          <p:nvPr>
            <p:ph idx="1"/>
          </p:nvPr>
        </p:nvPicPr>
        <p:blipFill rotWithShape="1">
          <a:blip r:embed="rId3"/>
          <a:srcRect l="4669" t="30934" r="39210" b="19287"/>
          <a:stretch/>
        </p:blipFill>
        <p:spPr>
          <a:xfrm>
            <a:off x="5705244" y="259314"/>
            <a:ext cx="6337117" cy="3513054"/>
          </a:xfrm>
          <a:prstGeom prst="rect">
            <a:avLst/>
          </a:prstGeom>
        </p:spPr>
      </p:pic>
      <p:sp>
        <p:nvSpPr>
          <p:cNvPr id="6" name="TextBox 5">
            <a:extLst>
              <a:ext uri="{FF2B5EF4-FFF2-40B4-BE49-F238E27FC236}">
                <a16:creationId xmlns:a16="http://schemas.microsoft.com/office/drawing/2014/main" id="{D1BF40D1-634A-D38D-3679-E34AF114CFF3}"/>
              </a:ext>
            </a:extLst>
          </p:cNvPr>
          <p:cNvSpPr txBox="1"/>
          <p:nvPr/>
        </p:nvSpPr>
        <p:spPr>
          <a:xfrm>
            <a:off x="5705244" y="4031682"/>
            <a:ext cx="6337117" cy="2031325"/>
          </a:xfrm>
          <a:prstGeom prst="rect">
            <a:avLst/>
          </a:prstGeom>
          <a:noFill/>
        </p:spPr>
        <p:txBody>
          <a:bodyPr wrap="square" rtlCol="0">
            <a:spAutoFit/>
          </a:bodyPr>
          <a:lstStyle/>
          <a:p>
            <a:r>
              <a:rPr lang="en-IN" b="1"/>
              <a:t>Training Set Performance</a:t>
            </a:r>
            <a:r>
              <a:rPr lang="en-IN"/>
              <a:t>: The Decision Tree Classification model achieves an average accuracy score of 0.6114 (61.14%) on the training set, indicating that the model correctly classifies around 61.14% of the instances. The consistency of the scores across different folds, as indicated by the low standard deviation (0.0056), suggests that the model's performance is stable and reliable.</a:t>
            </a:r>
          </a:p>
        </p:txBody>
      </p:sp>
    </p:spTree>
    <p:extLst>
      <p:ext uri="{BB962C8B-B14F-4D97-AF65-F5344CB8AC3E}">
        <p14:creationId xmlns:p14="http://schemas.microsoft.com/office/powerpoint/2010/main" val="164405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2EBDA3F-27E3-4BCF-68D1-105A9C365AF4}"/>
              </a:ext>
            </a:extLst>
          </p:cNvPr>
          <p:cNvPicPr>
            <a:picLocks noChangeAspect="1"/>
          </p:cNvPicPr>
          <p:nvPr/>
        </p:nvPicPr>
        <p:blipFill rotWithShape="1">
          <a:blip r:embed="rId2">
            <a:alphaModFix amt="35000"/>
          </a:blip>
          <a:srcRect l="-103" t="32" r="54148" b="-30"/>
          <a:stretch/>
        </p:blipFill>
        <p:spPr>
          <a:xfrm>
            <a:off x="-1336" y="2234"/>
            <a:ext cx="5581608" cy="6857827"/>
          </a:xfrm>
          <a:prstGeom prst="rect">
            <a:avLst/>
          </a:prstGeom>
        </p:spPr>
      </p:pic>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DC8E4-0798-6073-DE71-FA70E2BDA661}"/>
              </a:ext>
            </a:extLst>
          </p:cNvPr>
          <p:cNvSpPr>
            <a:spLocks noGrp="1"/>
          </p:cNvSpPr>
          <p:nvPr>
            <p:ph type="title"/>
          </p:nvPr>
        </p:nvSpPr>
        <p:spPr>
          <a:xfrm>
            <a:off x="222069" y="3085630"/>
            <a:ext cx="4826811" cy="686738"/>
          </a:xfrm>
        </p:spPr>
        <p:txBody>
          <a:bodyPr anchor="b">
            <a:normAutofit/>
          </a:bodyPr>
          <a:lstStyle/>
          <a:p>
            <a:pPr algn="r"/>
            <a:r>
              <a:rPr lang="en-US" sz="4000">
                <a:solidFill>
                  <a:srgbClr val="FFFFFF"/>
                </a:solidFill>
              </a:rPr>
              <a:t>Random Forest</a:t>
            </a:r>
          </a:p>
        </p:txBody>
      </p:sp>
      <p:sp>
        <p:nvSpPr>
          <p:cNvPr id="6" name="TextBox 5">
            <a:extLst>
              <a:ext uri="{FF2B5EF4-FFF2-40B4-BE49-F238E27FC236}">
                <a16:creationId xmlns:a16="http://schemas.microsoft.com/office/drawing/2014/main" id="{D1BF40D1-634A-D38D-3679-E34AF114CFF3}"/>
              </a:ext>
            </a:extLst>
          </p:cNvPr>
          <p:cNvSpPr txBox="1"/>
          <p:nvPr/>
        </p:nvSpPr>
        <p:spPr>
          <a:xfrm>
            <a:off x="5705244" y="4031682"/>
            <a:ext cx="6337117" cy="2031325"/>
          </a:xfrm>
          <a:prstGeom prst="rect">
            <a:avLst/>
          </a:prstGeom>
          <a:noFill/>
        </p:spPr>
        <p:txBody>
          <a:bodyPr wrap="square" rtlCol="0">
            <a:spAutoFit/>
          </a:bodyPr>
          <a:lstStyle/>
          <a:p>
            <a:r>
              <a:rPr lang="en-IN" b="1"/>
              <a:t>Training Set Performance</a:t>
            </a:r>
            <a:r>
              <a:rPr lang="en-IN"/>
              <a:t>: The Random Forest Classification model achieves an average accuracy score of 0.6489 (64.89%) on the training set, indicating that the model correctly classifies around 64.89% of the instances. The consistency of the scores across different folds, as indicated by the low standard deviation (0.0030), suggests that the model's performance is stable and reliable.</a:t>
            </a:r>
          </a:p>
        </p:txBody>
      </p:sp>
      <p:pic>
        <p:nvPicPr>
          <p:cNvPr id="9" name="Picture 8">
            <a:extLst>
              <a:ext uri="{FF2B5EF4-FFF2-40B4-BE49-F238E27FC236}">
                <a16:creationId xmlns:a16="http://schemas.microsoft.com/office/drawing/2014/main" id="{C9B492F0-57E3-7F96-D410-0BEAD0EF0B27}"/>
              </a:ext>
            </a:extLst>
          </p:cNvPr>
          <p:cNvPicPr>
            <a:picLocks noChangeAspect="1"/>
          </p:cNvPicPr>
          <p:nvPr/>
        </p:nvPicPr>
        <p:blipFill rotWithShape="1">
          <a:blip r:embed="rId3"/>
          <a:srcRect l="6495" t="40586" r="47365" b="23530"/>
          <a:stretch/>
        </p:blipFill>
        <p:spPr>
          <a:xfrm>
            <a:off x="5705244" y="337666"/>
            <a:ext cx="6359577" cy="3091333"/>
          </a:xfrm>
          <a:prstGeom prst="rect">
            <a:avLst/>
          </a:prstGeom>
        </p:spPr>
      </p:pic>
    </p:spTree>
    <p:extLst>
      <p:ext uri="{BB962C8B-B14F-4D97-AF65-F5344CB8AC3E}">
        <p14:creationId xmlns:p14="http://schemas.microsoft.com/office/powerpoint/2010/main" val="1546828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Graphs and plots layered on a blue digital screen">
            <a:extLst>
              <a:ext uri="{FF2B5EF4-FFF2-40B4-BE49-F238E27FC236}">
                <a16:creationId xmlns:a16="http://schemas.microsoft.com/office/drawing/2014/main" id="{7D356EBC-7189-94E8-E24C-5E179817AC53}"/>
              </a:ext>
            </a:extLst>
          </p:cNvPr>
          <p:cNvPicPr>
            <a:picLocks noChangeAspect="1"/>
          </p:cNvPicPr>
          <p:nvPr/>
        </p:nvPicPr>
        <p:blipFill rotWithShape="1">
          <a:blip r:embed="rId2">
            <a:alphaModFix/>
          </a:blip>
          <a:srcRect l="4000" r="9516"/>
          <a:stretch/>
        </p:blipFill>
        <p:spPr>
          <a:xfrm>
            <a:off x="4283902" y="10"/>
            <a:ext cx="7908098" cy="6857992"/>
          </a:xfrm>
          <a:prstGeom prst="rect">
            <a:avLst/>
          </a:prstGeom>
        </p:spPr>
      </p:pic>
      <p:sp>
        <p:nvSpPr>
          <p:cNvPr id="215" name="Rectangle 2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3B5F3-7F23-400B-457A-07743C0BCDE8}"/>
              </a:ext>
            </a:extLst>
          </p:cNvPr>
          <p:cNvSpPr>
            <a:spLocks noGrp="1"/>
          </p:cNvSpPr>
          <p:nvPr>
            <p:ph type="title"/>
          </p:nvPr>
        </p:nvSpPr>
        <p:spPr>
          <a:xfrm>
            <a:off x="728663" y="1115219"/>
            <a:ext cx="9104292" cy="2552853"/>
          </a:xfrm>
        </p:spPr>
        <p:txBody>
          <a:bodyPr vert="horz" lIns="91440" tIns="45720" rIns="91440" bIns="45720" rtlCol="0" anchor="b">
            <a:normAutofit/>
          </a:bodyPr>
          <a:lstStyle/>
          <a:p>
            <a:r>
              <a:rPr lang="en-US" sz="5000">
                <a:solidFill>
                  <a:schemeClr val="bg1"/>
                </a:solidFill>
              </a:rPr>
              <a:t>Conclusion</a:t>
            </a:r>
            <a:endParaRPr lang="en-US"/>
          </a:p>
        </p:txBody>
      </p:sp>
      <p:cxnSp>
        <p:nvCxnSpPr>
          <p:cNvPr id="217" name="Straight Connector 2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096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Graphs and plots layered on a blue digital screen">
            <a:extLst>
              <a:ext uri="{FF2B5EF4-FFF2-40B4-BE49-F238E27FC236}">
                <a16:creationId xmlns:a16="http://schemas.microsoft.com/office/drawing/2014/main" id="{56E80BE4-F28F-717F-B3A4-DA385329AB2E}"/>
              </a:ext>
            </a:extLst>
          </p:cNvPr>
          <p:cNvPicPr>
            <a:picLocks noChangeAspect="1"/>
          </p:cNvPicPr>
          <p:nvPr/>
        </p:nvPicPr>
        <p:blipFill rotWithShape="1">
          <a:blip r:embed="rId2">
            <a:alphaModFix amt="55000"/>
          </a:blip>
          <a:srcRect t="5111" b="19889"/>
          <a:stretch/>
        </p:blipFill>
        <p:spPr>
          <a:xfrm>
            <a:off x="20" y="-9107"/>
            <a:ext cx="12191980" cy="6858000"/>
          </a:xfrm>
          <a:prstGeom prst="rect">
            <a:avLst/>
          </a:prstGeom>
        </p:spPr>
      </p:pic>
      <p:sp>
        <p:nvSpPr>
          <p:cNvPr id="2" name="Title 1">
            <a:extLst>
              <a:ext uri="{FF2B5EF4-FFF2-40B4-BE49-F238E27FC236}">
                <a16:creationId xmlns:a16="http://schemas.microsoft.com/office/drawing/2014/main" id="{B60E5371-A953-5E80-2728-654C6DB781A6}"/>
              </a:ext>
            </a:extLst>
          </p:cNvPr>
          <p:cNvSpPr>
            <a:spLocks noGrp="1"/>
          </p:cNvSpPr>
          <p:nvPr>
            <p:ph type="title"/>
          </p:nvPr>
        </p:nvSpPr>
        <p:spPr>
          <a:xfrm>
            <a:off x="686834" y="591344"/>
            <a:ext cx="3200400" cy="5585619"/>
          </a:xfrm>
        </p:spPr>
        <p:txBody>
          <a:bodyPr>
            <a:normAutofit/>
          </a:bodyPr>
          <a:lstStyle/>
          <a:p>
            <a:r>
              <a:rPr lang="en-US">
                <a:solidFill>
                  <a:srgbClr val="FFFFFF"/>
                </a:solidFill>
              </a:rPr>
              <a:t>Final Modelling</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0A3F55C-F697-9FD5-C8AB-46E4FC150ABA}"/>
              </a:ext>
            </a:extLst>
          </p:cNvPr>
          <p:cNvSpPr>
            <a:spLocks noGrp="1"/>
          </p:cNvSpPr>
          <p:nvPr>
            <p:ph idx="1"/>
          </p:nvPr>
        </p:nvSpPr>
        <p:spPr>
          <a:xfrm>
            <a:off x="4447308" y="591344"/>
            <a:ext cx="6906491" cy="5585619"/>
          </a:xfrm>
        </p:spPr>
        <p:txBody>
          <a:bodyPr anchor="ctr">
            <a:normAutofit/>
          </a:bodyPr>
          <a:lstStyle/>
          <a:p>
            <a:r>
              <a:rPr lang="en-US" sz="2200" b="1">
                <a:solidFill>
                  <a:srgbClr val="FFFFFF"/>
                </a:solidFill>
                <a:latin typeface="Calibri" panose="020F0502020204030204" pitchFamily="34" charset="0"/>
                <a:cs typeface="Calibri" panose="020F0502020204030204" pitchFamily="34" charset="0"/>
              </a:rPr>
              <a:t>Best Model for Regression Task  - Support Vector</a:t>
            </a:r>
          </a:p>
          <a:p>
            <a:pPr lvl="1">
              <a:buFont typeface="Courier New" panose="02070309020205020404" pitchFamily="49" charset="0"/>
              <a:buChar char="o"/>
            </a:pPr>
            <a:r>
              <a:rPr lang="en-US" sz="2200">
                <a:solidFill>
                  <a:srgbClr val="FFFFFF"/>
                </a:solidFill>
                <a:latin typeface="Calibri" panose="020F0502020204030204" pitchFamily="34" charset="0"/>
                <a:cs typeface="Calibri" panose="020F0502020204030204" pitchFamily="34" charset="0"/>
              </a:rPr>
              <a:t>The best model for the regression task was support vector (RMSE = 18.4, SD = 0.2 with 4-fold cross-validation) which gave us RMSE = 18.1 and adjusted R2 = 0.63 when evaluated on the test set.</a:t>
            </a:r>
          </a:p>
          <a:p>
            <a:pPr lvl="1">
              <a:buFont typeface="Courier New" panose="02070309020205020404" pitchFamily="49" charset="0"/>
              <a:buChar char="o"/>
            </a:pPr>
            <a:r>
              <a:rPr lang="en-US" sz="2200">
                <a:solidFill>
                  <a:srgbClr val="FFFFFF"/>
                </a:solidFill>
                <a:latin typeface="Calibri" panose="020F0502020204030204" pitchFamily="34" charset="0"/>
                <a:cs typeface="Calibri" panose="020F0502020204030204" pitchFamily="34" charset="0"/>
              </a:rPr>
              <a:t>This is without any fine-tuning of the hyperparameters. </a:t>
            </a:r>
          </a:p>
          <a:p>
            <a:pPr marL="457200" lvl="1" indent="0">
              <a:buNone/>
            </a:pPr>
            <a:endParaRPr lang="en-US" sz="2200">
              <a:solidFill>
                <a:srgbClr val="FFFFFF"/>
              </a:solidFill>
              <a:latin typeface="Calibri" panose="020F0502020204030204" pitchFamily="34" charset="0"/>
              <a:cs typeface="Calibri" panose="020F0502020204030204" pitchFamily="34" charset="0"/>
            </a:endParaRPr>
          </a:p>
          <a:p>
            <a:r>
              <a:rPr lang="en-US" sz="2200" b="1">
                <a:solidFill>
                  <a:srgbClr val="FFFFFF"/>
                </a:solidFill>
                <a:latin typeface="Calibri" panose="020F0502020204030204" pitchFamily="34" charset="0"/>
                <a:cs typeface="Calibri" panose="020F0502020204030204" pitchFamily="34" charset="0"/>
              </a:rPr>
              <a:t>Best Model for Classification Task – Random Forest Classifier</a:t>
            </a:r>
          </a:p>
          <a:p>
            <a:pPr lvl="1">
              <a:buFont typeface="Courier New" panose="02070309020205020404" pitchFamily="49" charset="0"/>
              <a:buChar char="o"/>
            </a:pPr>
            <a:r>
              <a:rPr lang="en-IN" sz="2200" b="0">
                <a:solidFill>
                  <a:srgbClr val="D4D4D4"/>
                </a:solidFill>
                <a:effectLst/>
                <a:latin typeface="Calibri" panose="020F0502020204030204" pitchFamily="34" charset="0"/>
                <a:cs typeface="Calibri" panose="020F0502020204030204" pitchFamily="34" charset="0"/>
              </a:rPr>
              <a:t>Random forest classifier model performed the best. </a:t>
            </a:r>
            <a:r>
              <a:rPr lang="en-IN" sz="2200" b="0" err="1">
                <a:solidFill>
                  <a:srgbClr val="D4D4D4"/>
                </a:solidFill>
                <a:effectLst/>
                <a:latin typeface="Calibri" panose="020F0502020204030204" pitchFamily="34" charset="0"/>
                <a:cs typeface="Calibri" panose="020F0502020204030204" pitchFamily="34" charset="0"/>
              </a:rPr>
              <a:t>Althrough</a:t>
            </a:r>
            <a:r>
              <a:rPr lang="en-IN" sz="2200" b="0">
                <a:solidFill>
                  <a:srgbClr val="D4D4D4"/>
                </a:solidFill>
                <a:effectLst/>
                <a:latin typeface="Calibri" panose="020F0502020204030204" pitchFamily="34" charset="0"/>
                <a:cs typeface="Calibri" panose="020F0502020204030204" pitchFamily="34" charset="0"/>
              </a:rPr>
              <a:t> its accuracy </a:t>
            </a:r>
            <a:br>
              <a:rPr lang="en-IN" sz="2200" b="0">
                <a:solidFill>
                  <a:srgbClr val="D4D4D4"/>
                </a:solidFill>
                <a:effectLst/>
                <a:latin typeface="Calibri" panose="020F0502020204030204" pitchFamily="34" charset="0"/>
                <a:cs typeface="Calibri" panose="020F0502020204030204" pitchFamily="34" charset="0"/>
              </a:rPr>
            </a:br>
            <a:r>
              <a:rPr lang="en-IN" sz="2200" b="0">
                <a:solidFill>
                  <a:srgbClr val="D4D4D4"/>
                </a:solidFill>
                <a:effectLst/>
                <a:latin typeface="Calibri" panose="020F0502020204030204" pitchFamily="34" charset="0"/>
                <a:cs typeface="Calibri" panose="020F0502020204030204" pitchFamily="34" charset="0"/>
              </a:rPr>
              <a:t>scores (</a:t>
            </a:r>
            <a:r>
              <a:rPr lang="en-IN" sz="1800" b="0">
                <a:solidFill>
                  <a:srgbClr val="D4D4D4"/>
                </a:solidFill>
                <a:effectLst/>
                <a:latin typeface="Calibri" panose="020F0502020204030204" pitchFamily="34" charset="0"/>
                <a:cs typeface="Calibri" panose="020F0502020204030204" pitchFamily="34" charset="0"/>
              </a:rPr>
              <a:t>0.64, SD = 0.002) .</a:t>
            </a:r>
          </a:p>
          <a:p>
            <a:endParaRPr lang="en-US" sz="2200" b="1">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915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DEBF-EBB0-2FA8-334D-B32179E29743}"/>
              </a:ext>
            </a:extLst>
          </p:cNvPr>
          <p:cNvSpPr>
            <a:spLocks noGrp="1"/>
          </p:cNvSpPr>
          <p:nvPr>
            <p:ph type="title"/>
          </p:nvPr>
        </p:nvSpPr>
        <p:spPr>
          <a:xfrm>
            <a:off x="411480" y="987552"/>
            <a:ext cx="4485861" cy="1088136"/>
          </a:xfrm>
        </p:spPr>
        <p:txBody>
          <a:bodyPr anchor="b">
            <a:normAutofit/>
          </a:bodyPr>
          <a:lstStyle/>
          <a:p>
            <a:r>
              <a:rPr lang="en-US" sz="3400"/>
              <a:t>Description</a:t>
            </a:r>
          </a:p>
        </p:txBody>
      </p:sp>
      <p:pic>
        <p:nvPicPr>
          <p:cNvPr id="4" name="Picture 3" descr="Graphs and plots layered on a blue digital screen">
            <a:extLst>
              <a:ext uri="{FF2B5EF4-FFF2-40B4-BE49-F238E27FC236}">
                <a16:creationId xmlns:a16="http://schemas.microsoft.com/office/drawing/2014/main" id="{2C497B33-BE2B-B878-BDFD-ED0CE79D6B0B}"/>
              </a:ext>
            </a:extLst>
          </p:cNvPr>
          <p:cNvPicPr>
            <a:picLocks noChangeAspect="1"/>
          </p:cNvPicPr>
          <p:nvPr/>
        </p:nvPicPr>
        <p:blipFill rotWithShape="1">
          <a:blip r:embed="rId2"/>
          <a:srcRect r="24716"/>
          <a:stretch/>
        </p:blipFill>
        <p:spPr>
          <a:xfrm>
            <a:off x="5619100" y="10"/>
            <a:ext cx="6572899"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3" name="Content Placeholder 2">
            <a:extLst>
              <a:ext uri="{FF2B5EF4-FFF2-40B4-BE49-F238E27FC236}">
                <a16:creationId xmlns:a16="http://schemas.microsoft.com/office/drawing/2014/main" id="{821AD3B6-6286-F9D7-5186-F0E640B17896}"/>
              </a:ext>
            </a:extLst>
          </p:cNvPr>
          <p:cNvSpPr>
            <a:spLocks noGrp="1"/>
          </p:cNvSpPr>
          <p:nvPr>
            <p:ph idx="1"/>
          </p:nvPr>
        </p:nvSpPr>
        <p:spPr>
          <a:xfrm>
            <a:off x="157753" y="2469749"/>
            <a:ext cx="5303595" cy="3584448"/>
          </a:xfrm>
        </p:spPr>
        <p:txBody>
          <a:bodyPr anchor="t">
            <a:noAutofit/>
          </a:bodyPr>
          <a:lstStyle/>
          <a:p>
            <a:pPr rtl="0"/>
            <a:r>
              <a:rPr lang="en-IN" sz="1400">
                <a:effectLst/>
              </a:rPr>
              <a:t>Open University is a public British University that also has the highest number of undergraduate students in the UK. </a:t>
            </a:r>
            <a:r>
              <a:rPr lang="en-IN" sz="1400">
                <a:effectLst/>
                <a:hlinkClick r:id="rId3" tooltip="https://en.wikipedia.org/wiki/open_university"/>
              </a:rPr>
              <a:t>It is the largest academic institution in the United Kingdom (and one of the largest in Europe) with 2 Million enrolled students since it is established at 1969.</a:t>
            </a:r>
            <a:r>
              <a:rPr lang="en-IN" sz="1400">
                <a:effectLst/>
              </a:rPr>
              <a:t> As can be understood from its name, Open University mainly populated by off-campus students.</a:t>
            </a:r>
          </a:p>
          <a:p>
            <a:pPr rtl="0"/>
            <a:r>
              <a:rPr lang="en-IN" sz="1400" b="1">
                <a:effectLst/>
              </a:rPr>
              <a:t>Content</a:t>
            </a:r>
          </a:p>
          <a:p>
            <a:pPr rtl="0"/>
            <a:r>
              <a:rPr lang="en-IN" sz="1400">
                <a:effectLst/>
              </a:rPr>
              <a:t>This dataset belongs to Open University Online Learning Platform (Also called as "Virtual Learning Environment(VLE)") that off-campus students use for accessing the course content, forum discussions, sending assessments and checking out assignment marks etc. It consists of 7 selected courses (mentioned as modules in the dataset). Different presentations indicated with letters "B" and "J" after year for semester 2 and semester 1 respectively.</a:t>
            </a:r>
          </a:p>
          <a:p>
            <a:pPr rtl="0"/>
            <a:r>
              <a:rPr lang="en-IN" sz="1400">
                <a:effectLst/>
              </a:rPr>
              <a:t>Additionally, the dataset includes student demographics such as location, age group, disability, education level, gender etc.</a:t>
            </a:r>
            <a:br>
              <a:rPr lang="en-IN" sz="1400">
                <a:effectLst/>
              </a:rPr>
            </a:br>
            <a:r>
              <a:rPr lang="en-IN" sz="1400">
                <a:effectLst/>
              </a:rPr>
              <a:t>Student assessment marks, interactions with the Virtual Learning Environment (VLE) are also included.</a:t>
            </a:r>
          </a:p>
          <a:p>
            <a:endParaRPr lang="en-US" sz="1400"/>
          </a:p>
        </p:txBody>
      </p:sp>
    </p:spTree>
    <p:extLst>
      <p:ext uri="{BB962C8B-B14F-4D97-AF65-F5344CB8AC3E}">
        <p14:creationId xmlns:p14="http://schemas.microsoft.com/office/powerpoint/2010/main" val="1298539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s and plots layered on a blue digital screen">
            <a:extLst>
              <a:ext uri="{FF2B5EF4-FFF2-40B4-BE49-F238E27FC236}">
                <a16:creationId xmlns:a16="http://schemas.microsoft.com/office/drawing/2014/main" id="{CC311F24-5F2A-960B-7BA3-BB28296A4038}"/>
              </a:ext>
            </a:extLst>
          </p:cNvPr>
          <p:cNvPicPr>
            <a:picLocks noChangeAspect="1"/>
          </p:cNvPicPr>
          <p:nvPr/>
        </p:nvPicPr>
        <p:blipFill rotWithShape="1">
          <a:blip r:embed="rId2">
            <a:alphaModFix amt="35000"/>
          </a:blip>
          <a:srcRect l="-103" t="32" r="54148" b="-30"/>
          <a:stretch/>
        </p:blipFill>
        <p:spPr>
          <a:xfrm>
            <a:off x="-1336" y="2234"/>
            <a:ext cx="5581608" cy="6857827"/>
          </a:xfrm>
          <a:prstGeom prst="rect">
            <a:avLst/>
          </a:prstGeom>
        </p:spPr>
      </p:pic>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E4044-BEF6-6D73-53C1-4E7AD9F84649}"/>
              </a:ext>
            </a:extLst>
          </p:cNvPr>
          <p:cNvSpPr>
            <a:spLocks noGrp="1"/>
          </p:cNvSpPr>
          <p:nvPr>
            <p:ph type="title"/>
          </p:nvPr>
        </p:nvSpPr>
        <p:spPr>
          <a:xfrm>
            <a:off x="662421" y="2814981"/>
            <a:ext cx="4230100" cy="1207599"/>
          </a:xfrm>
        </p:spPr>
        <p:txBody>
          <a:bodyPr anchor="b">
            <a:normAutofit fontScale="90000"/>
          </a:bodyPr>
          <a:lstStyle/>
          <a:p>
            <a:pPr algn="r"/>
            <a:r>
              <a:rPr lang="en-US" sz="4000">
                <a:solidFill>
                  <a:srgbClr val="FFFFFF"/>
                </a:solidFill>
                <a:ea typeface="+mj-lt"/>
                <a:cs typeface="+mj-lt"/>
              </a:rPr>
              <a:t>Next Steps/</a:t>
            </a:r>
            <a:br>
              <a:rPr lang="en-US" sz="4000">
                <a:solidFill>
                  <a:srgbClr val="FFFFFF"/>
                </a:solidFill>
                <a:ea typeface="+mj-lt"/>
                <a:cs typeface="+mj-lt"/>
              </a:rPr>
            </a:br>
            <a:r>
              <a:rPr lang="en-US" sz="4000">
                <a:solidFill>
                  <a:srgbClr val="FFFFFF"/>
                </a:solidFill>
                <a:ea typeface="+mj-lt"/>
                <a:cs typeface="+mj-lt"/>
              </a:rPr>
              <a:t>Future Improvements</a:t>
            </a:r>
            <a:endParaRPr lang="en-US" sz="4000">
              <a:solidFill>
                <a:srgbClr val="FFFFFF"/>
              </a:solidFill>
            </a:endParaRPr>
          </a:p>
        </p:txBody>
      </p:sp>
      <p:sp>
        <p:nvSpPr>
          <p:cNvPr id="3" name="Content Placeholder 2">
            <a:extLst>
              <a:ext uri="{FF2B5EF4-FFF2-40B4-BE49-F238E27FC236}">
                <a16:creationId xmlns:a16="http://schemas.microsoft.com/office/drawing/2014/main" id="{70FF269B-145B-62F4-D5A6-93DDB21C1BA0}"/>
              </a:ext>
            </a:extLst>
          </p:cNvPr>
          <p:cNvSpPr>
            <a:spLocks noGrp="1"/>
          </p:cNvSpPr>
          <p:nvPr>
            <p:ph idx="1"/>
          </p:nvPr>
        </p:nvSpPr>
        <p:spPr>
          <a:xfrm>
            <a:off x="6503158" y="649480"/>
            <a:ext cx="4862447" cy="5546047"/>
          </a:xfrm>
        </p:spPr>
        <p:txBody>
          <a:bodyPr vert="horz" lIns="91440" tIns="45720" rIns="91440" bIns="45720" rtlCol="0" anchor="ctr">
            <a:normAutofit/>
          </a:bodyPr>
          <a:lstStyle/>
          <a:p>
            <a:r>
              <a:rPr lang="en-US" sz="2000">
                <a:ea typeface="+mn-lt"/>
                <a:cs typeface="+mn-lt"/>
              </a:rPr>
              <a:t>﻿﻿Next steps to take would be to find which features are most important and which can be dropped.</a:t>
            </a:r>
          </a:p>
          <a:p>
            <a:r>
              <a:rPr lang="en-US" sz="2000">
                <a:ea typeface="+mn-lt"/>
                <a:cs typeface="+mn-lt"/>
              </a:rPr>
              <a:t>Hyperparameter tuning can be used to find the best set of parameters for the models.</a:t>
            </a:r>
          </a:p>
          <a:p>
            <a:r>
              <a:rPr lang="en-US" sz="2000">
                <a:ea typeface="+mn-lt"/>
                <a:cs typeface="+mn-lt"/>
              </a:rPr>
              <a:t>﻿﻿Various dimensionality reduction tools can be used to improve the performance of the models.</a:t>
            </a:r>
          </a:p>
          <a:p>
            <a:r>
              <a:rPr lang="en-US" sz="2000">
                <a:ea typeface="+mn-lt"/>
                <a:cs typeface="+mn-lt"/>
              </a:rPr>
              <a:t>Another point to make is that accuracy score isn't the best way to evaluate classification models, </a:t>
            </a:r>
            <a:r>
              <a:rPr lang="en-US" sz="2000" err="1">
                <a:ea typeface="+mn-lt"/>
                <a:cs typeface="+mn-lt"/>
              </a:rPr>
              <a:t>especs</a:t>
            </a:r>
            <a:r>
              <a:rPr lang="en-US" sz="2000">
                <a:ea typeface="+mn-lt"/>
                <a:cs typeface="+mn-lt"/>
              </a:rPr>
              <a:t> when the target is imbalanced.</a:t>
            </a:r>
          </a:p>
          <a:p>
            <a:r>
              <a:rPr lang="en-US" sz="2000">
                <a:ea typeface="+mn-lt"/>
                <a:cs typeface="+mn-lt"/>
              </a:rPr>
              <a:t>We have an imbalanced target for this classification problem, so dealing with this imbalance and using a different evaluation metric would be advantageous.</a:t>
            </a:r>
            <a:endParaRPr lang="en-US"/>
          </a:p>
        </p:txBody>
      </p:sp>
    </p:spTree>
    <p:extLst>
      <p:ext uri="{BB962C8B-B14F-4D97-AF65-F5344CB8AC3E}">
        <p14:creationId xmlns:p14="http://schemas.microsoft.com/office/powerpoint/2010/main" val="935838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4" name="Rectangle 38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s and plots layered on a blue digital screen">
            <a:extLst>
              <a:ext uri="{FF2B5EF4-FFF2-40B4-BE49-F238E27FC236}">
                <a16:creationId xmlns:a16="http://schemas.microsoft.com/office/drawing/2014/main" id="{3EFED8A1-98C8-0048-87C8-90003FD1282E}"/>
              </a:ext>
            </a:extLst>
          </p:cNvPr>
          <p:cNvPicPr>
            <a:picLocks noChangeAspect="1"/>
          </p:cNvPicPr>
          <p:nvPr/>
        </p:nvPicPr>
        <p:blipFill rotWithShape="1">
          <a:blip r:embed="rId2">
            <a:alphaModFix amt="35000"/>
          </a:blip>
          <a:srcRect t="5111" b="19889"/>
          <a:stretch/>
        </p:blipFill>
        <p:spPr>
          <a:xfrm>
            <a:off x="20" y="1"/>
            <a:ext cx="12191980" cy="6857999"/>
          </a:xfrm>
          <a:prstGeom prst="rect">
            <a:avLst/>
          </a:prstGeom>
        </p:spPr>
      </p:pic>
      <p:sp>
        <p:nvSpPr>
          <p:cNvPr id="2" name="Title 1">
            <a:extLst>
              <a:ext uri="{FF2B5EF4-FFF2-40B4-BE49-F238E27FC236}">
                <a16:creationId xmlns:a16="http://schemas.microsoft.com/office/drawing/2014/main" id="{DA23026C-F16E-BA4F-2368-32FDDE00568B}"/>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solidFill>
                  <a:schemeClr val="tx2"/>
                </a:solidFill>
              </a:rPr>
              <a:t>Datasets</a:t>
            </a:r>
          </a:p>
        </p:txBody>
      </p:sp>
      <p:cxnSp>
        <p:nvCxnSpPr>
          <p:cNvPr id="385" name="Straight Connector 384">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910C3F-7287-CB6E-B751-132A038C21AA}"/>
              </a:ext>
            </a:extLst>
          </p:cNvPr>
          <p:cNvSpPr>
            <a:spLocks noGrp="1"/>
          </p:cNvSpPr>
          <p:nvPr>
            <p:ph idx="1"/>
          </p:nvPr>
        </p:nvSpPr>
        <p:spPr>
          <a:xfrm>
            <a:off x="7534641" y="1065862"/>
            <a:ext cx="3860002" cy="4726276"/>
          </a:xfrm>
        </p:spPr>
        <p:txBody>
          <a:bodyPr vert="horz" lIns="91440" tIns="45720" rIns="91440" bIns="45720" rtlCol="0" anchor="ctr">
            <a:normAutofit/>
          </a:bodyPr>
          <a:lstStyle/>
          <a:p>
            <a:r>
              <a:rPr lang="en-US" sz="2000">
                <a:solidFill>
                  <a:srgbClr val="FFFFFF"/>
                </a:solidFill>
                <a:ea typeface="+mn-lt"/>
                <a:cs typeface="+mn-lt"/>
              </a:rPr>
              <a:t>studentInfo.csv</a:t>
            </a:r>
          </a:p>
          <a:p>
            <a:r>
              <a:rPr lang="en-US" sz="2000">
                <a:solidFill>
                  <a:srgbClr val="FFFFFF"/>
                </a:solidFill>
                <a:ea typeface="+mn-lt"/>
                <a:cs typeface="+mn-lt"/>
              </a:rPr>
              <a:t>courses.csv</a:t>
            </a:r>
          </a:p>
          <a:p>
            <a:r>
              <a:rPr lang="en-US" sz="2000">
                <a:solidFill>
                  <a:srgbClr val="FFFFFF"/>
                </a:solidFill>
                <a:ea typeface="+mn-lt"/>
                <a:cs typeface="+mn-lt"/>
              </a:rPr>
              <a:t>assessments.csv</a:t>
            </a:r>
          </a:p>
          <a:p>
            <a:r>
              <a:rPr lang="en-US" sz="2000">
                <a:solidFill>
                  <a:srgbClr val="FFFFFF"/>
                </a:solidFill>
                <a:ea typeface="+mn-lt"/>
                <a:cs typeface="+mn-lt"/>
              </a:rPr>
              <a:t>studentAssessment.csv</a:t>
            </a:r>
          </a:p>
          <a:p>
            <a:r>
              <a:rPr lang="en-US" sz="2000">
                <a:solidFill>
                  <a:srgbClr val="FFFFFF"/>
                </a:solidFill>
                <a:ea typeface="+mn-lt"/>
                <a:cs typeface="+mn-lt"/>
              </a:rPr>
              <a:t>studetRegistration.csv</a:t>
            </a:r>
          </a:p>
          <a:p>
            <a:r>
              <a:rPr lang="en-US" sz="2000">
                <a:solidFill>
                  <a:srgbClr val="FFFFFF"/>
                </a:solidFill>
                <a:ea typeface="+mn-lt"/>
                <a:cs typeface="+mn-lt"/>
              </a:rPr>
              <a:t>vle.csv</a:t>
            </a:r>
            <a:endParaRPr lang="en-US" sz="2000">
              <a:solidFill>
                <a:srgbClr val="FFFFFF"/>
              </a:solidFill>
            </a:endParaRPr>
          </a:p>
        </p:txBody>
      </p:sp>
    </p:spTree>
    <p:extLst>
      <p:ext uri="{BB962C8B-B14F-4D97-AF65-F5344CB8AC3E}">
        <p14:creationId xmlns:p14="http://schemas.microsoft.com/office/powerpoint/2010/main" val="309624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Graphs and plots layered on a blue digital screen">
            <a:extLst>
              <a:ext uri="{FF2B5EF4-FFF2-40B4-BE49-F238E27FC236}">
                <a16:creationId xmlns:a16="http://schemas.microsoft.com/office/drawing/2014/main" id="{3240C595-74D1-20DC-CE3A-BCD68D9351BE}"/>
              </a:ext>
            </a:extLst>
          </p:cNvPr>
          <p:cNvPicPr>
            <a:picLocks noChangeAspect="1"/>
          </p:cNvPicPr>
          <p:nvPr/>
        </p:nvPicPr>
        <p:blipFill rotWithShape="1">
          <a:blip r:embed="rId2">
            <a:alphaModFix amt="35000"/>
          </a:blip>
          <a:srcRect l="26" r="42876"/>
          <a:stretch/>
        </p:blipFill>
        <p:spPr>
          <a:xfrm>
            <a:off x="73" y="10"/>
            <a:ext cx="4899112" cy="6857992"/>
          </a:xfrm>
          <a:prstGeom prst="rect">
            <a:avLst/>
          </a:prstGeom>
        </p:spPr>
      </p:pic>
      <p:sp>
        <p:nvSpPr>
          <p:cNvPr id="2" name="Title 1">
            <a:extLst>
              <a:ext uri="{FF2B5EF4-FFF2-40B4-BE49-F238E27FC236}">
                <a16:creationId xmlns:a16="http://schemas.microsoft.com/office/drawing/2014/main" id="{153D7019-6E82-EF14-376D-EEC89D2E6653}"/>
              </a:ext>
            </a:extLst>
          </p:cNvPr>
          <p:cNvSpPr>
            <a:spLocks noGrp="1"/>
          </p:cNvSpPr>
          <p:nvPr>
            <p:ph type="title"/>
          </p:nvPr>
        </p:nvSpPr>
        <p:spPr>
          <a:xfrm>
            <a:off x="780473" y="1195697"/>
            <a:ext cx="3512127" cy="4238118"/>
          </a:xfrm>
        </p:spPr>
        <p:txBody>
          <a:bodyPr>
            <a:normAutofit/>
          </a:bodyPr>
          <a:lstStyle/>
          <a:p>
            <a:r>
              <a:rPr lang="en-US" sz="3100">
                <a:solidFill>
                  <a:schemeClr val="bg1"/>
                </a:solidFill>
              </a:rPr>
              <a:t>Datasets Overview</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4"/>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4306B6A8-3BB3-79E5-CC1C-3DE0913D036C}"/>
              </a:ext>
            </a:extLst>
          </p:cNvPr>
          <p:cNvGraphicFramePr>
            <a:graphicFrameLocks noGrp="1"/>
          </p:cNvGraphicFramePr>
          <p:nvPr>
            <p:ph idx="1"/>
            <p:extLst>
              <p:ext uri="{D42A27DB-BD31-4B8C-83A1-F6EECF244321}">
                <p14:modId xmlns:p14="http://schemas.microsoft.com/office/powerpoint/2010/main" val="170454714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6481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s and plots layered on a blue digital screen">
            <a:extLst>
              <a:ext uri="{FF2B5EF4-FFF2-40B4-BE49-F238E27FC236}">
                <a16:creationId xmlns:a16="http://schemas.microsoft.com/office/drawing/2014/main" id="{AB2CE0D0-AEE4-B036-262B-D9E42362936E}"/>
              </a:ext>
            </a:extLst>
          </p:cNvPr>
          <p:cNvPicPr>
            <a:picLocks noChangeAspect="1"/>
          </p:cNvPicPr>
          <p:nvPr/>
        </p:nvPicPr>
        <p:blipFill rotWithShape="1">
          <a:blip r:embed="rId2">
            <a:alphaModFix amt="35000"/>
          </a:blip>
          <a:srcRect l="26" r="42876"/>
          <a:stretch/>
        </p:blipFill>
        <p:spPr>
          <a:xfrm>
            <a:off x="73" y="10"/>
            <a:ext cx="4899112" cy="6857992"/>
          </a:xfrm>
          <a:prstGeom prst="rect">
            <a:avLst/>
          </a:prstGeom>
        </p:spPr>
      </p:pic>
      <p:sp>
        <p:nvSpPr>
          <p:cNvPr id="2" name="Title 1">
            <a:extLst>
              <a:ext uri="{FF2B5EF4-FFF2-40B4-BE49-F238E27FC236}">
                <a16:creationId xmlns:a16="http://schemas.microsoft.com/office/drawing/2014/main" id="{153D7019-6E82-EF14-376D-EEC89D2E6653}"/>
              </a:ext>
            </a:extLst>
          </p:cNvPr>
          <p:cNvSpPr>
            <a:spLocks noGrp="1"/>
          </p:cNvSpPr>
          <p:nvPr>
            <p:ph type="title"/>
          </p:nvPr>
        </p:nvSpPr>
        <p:spPr>
          <a:xfrm>
            <a:off x="780473" y="1195697"/>
            <a:ext cx="3489036" cy="4238118"/>
          </a:xfrm>
        </p:spPr>
        <p:txBody>
          <a:bodyPr>
            <a:normAutofit/>
          </a:bodyPr>
          <a:lstStyle/>
          <a:p>
            <a:r>
              <a:rPr lang="en-US" sz="3100">
                <a:solidFill>
                  <a:schemeClr val="bg1"/>
                </a:solidFill>
              </a:rPr>
              <a:t>Datasets Overview</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4306B6A8-3BB3-79E5-CC1C-3DE0913D036C}"/>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5420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s and plots layered on a blue digital screen">
            <a:extLst>
              <a:ext uri="{FF2B5EF4-FFF2-40B4-BE49-F238E27FC236}">
                <a16:creationId xmlns:a16="http://schemas.microsoft.com/office/drawing/2014/main" id="{E5B6715C-E901-AA2C-8B7C-C524E60FDEBC}"/>
              </a:ext>
            </a:extLst>
          </p:cNvPr>
          <p:cNvPicPr>
            <a:picLocks noChangeAspect="1"/>
          </p:cNvPicPr>
          <p:nvPr/>
        </p:nvPicPr>
        <p:blipFill rotWithShape="1">
          <a:blip r:embed="rId2">
            <a:alphaModFix amt="35000"/>
          </a:blip>
          <a:srcRect l="26" r="42876"/>
          <a:stretch/>
        </p:blipFill>
        <p:spPr>
          <a:xfrm>
            <a:off x="73" y="10"/>
            <a:ext cx="4899112" cy="6857992"/>
          </a:xfrm>
          <a:prstGeom prst="rect">
            <a:avLst/>
          </a:prstGeom>
        </p:spPr>
      </p:pic>
      <p:sp>
        <p:nvSpPr>
          <p:cNvPr id="2" name="Title 1">
            <a:extLst>
              <a:ext uri="{FF2B5EF4-FFF2-40B4-BE49-F238E27FC236}">
                <a16:creationId xmlns:a16="http://schemas.microsoft.com/office/drawing/2014/main" id="{153D7019-6E82-EF14-376D-EEC89D2E6653}"/>
              </a:ext>
            </a:extLst>
          </p:cNvPr>
          <p:cNvSpPr>
            <a:spLocks noGrp="1"/>
          </p:cNvSpPr>
          <p:nvPr>
            <p:ph type="title"/>
          </p:nvPr>
        </p:nvSpPr>
        <p:spPr>
          <a:xfrm>
            <a:off x="780473" y="1195697"/>
            <a:ext cx="3546763" cy="4238118"/>
          </a:xfrm>
        </p:spPr>
        <p:txBody>
          <a:bodyPr>
            <a:normAutofit/>
          </a:bodyPr>
          <a:lstStyle/>
          <a:p>
            <a:r>
              <a:rPr lang="en-US" sz="3100">
                <a:solidFill>
                  <a:schemeClr val="bg1"/>
                </a:solidFill>
              </a:rPr>
              <a:t>Datasets Overview</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4306B6A8-3BB3-79E5-CC1C-3DE0913D036C}"/>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0768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3" name="Rectangle 212">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Graphs and plots layered on a blue digital screen">
            <a:extLst>
              <a:ext uri="{FF2B5EF4-FFF2-40B4-BE49-F238E27FC236}">
                <a16:creationId xmlns:a16="http://schemas.microsoft.com/office/drawing/2014/main" id="{7D356EBC-7189-94E8-E24C-5E179817AC53}"/>
              </a:ext>
            </a:extLst>
          </p:cNvPr>
          <p:cNvPicPr>
            <a:picLocks noChangeAspect="1"/>
          </p:cNvPicPr>
          <p:nvPr/>
        </p:nvPicPr>
        <p:blipFill rotWithShape="1">
          <a:blip r:embed="rId2">
            <a:alphaModFix/>
          </a:blip>
          <a:srcRect l="4000" r="9516"/>
          <a:stretch/>
        </p:blipFill>
        <p:spPr>
          <a:xfrm>
            <a:off x="4283902" y="10"/>
            <a:ext cx="7908098" cy="6857992"/>
          </a:xfrm>
          <a:prstGeom prst="rect">
            <a:avLst/>
          </a:prstGeom>
        </p:spPr>
      </p:pic>
      <p:sp>
        <p:nvSpPr>
          <p:cNvPr id="215" name="Rectangle 2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3B5F3-7F23-400B-457A-07743C0BCDE8}"/>
              </a:ext>
            </a:extLst>
          </p:cNvPr>
          <p:cNvSpPr>
            <a:spLocks noGrp="1"/>
          </p:cNvSpPr>
          <p:nvPr>
            <p:ph type="title"/>
          </p:nvPr>
        </p:nvSpPr>
        <p:spPr>
          <a:xfrm>
            <a:off x="728663" y="1115219"/>
            <a:ext cx="9104292" cy="2552853"/>
          </a:xfrm>
        </p:spPr>
        <p:txBody>
          <a:bodyPr vert="horz" lIns="91440" tIns="45720" rIns="91440" bIns="45720" rtlCol="0" anchor="b">
            <a:normAutofit/>
          </a:bodyPr>
          <a:lstStyle/>
          <a:p>
            <a:r>
              <a:rPr lang="en-US" sz="5000">
                <a:solidFill>
                  <a:schemeClr val="bg1"/>
                </a:solidFill>
              </a:rPr>
              <a:t>Data Pre-processing and</a:t>
            </a:r>
            <a:br>
              <a:rPr lang="en-US" sz="5000">
                <a:solidFill>
                  <a:schemeClr val="bg1"/>
                </a:solidFill>
              </a:rPr>
            </a:br>
            <a:r>
              <a:rPr lang="en-US" sz="5000">
                <a:solidFill>
                  <a:schemeClr val="bg1"/>
                </a:solidFill>
              </a:rPr>
              <a:t>Data Cleaning</a:t>
            </a:r>
          </a:p>
        </p:txBody>
      </p:sp>
      <p:cxnSp>
        <p:nvCxnSpPr>
          <p:cNvPr id="217" name="Straight Connector 2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61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57AC9CD-C667-AC42-AD80-DC337B5B978C}">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40</Slides>
  <Notes>0</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Big Data Project</vt:lpstr>
      <vt:lpstr>Contents</vt:lpstr>
      <vt:lpstr>Team Navy</vt:lpstr>
      <vt:lpstr>Description</vt:lpstr>
      <vt:lpstr>Datasets</vt:lpstr>
      <vt:lpstr>Datasets Overview</vt:lpstr>
      <vt:lpstr>Datasets Overview</vt:lpstr>
      <vt:lpstr>Datasets Overview</vt:lpstr>
      <vt:lpstr>Data Pre-processing and Data Cleaning</vt:lpstr>
      <vt:lpstr>Data Pre-Processing </vt:lpstr>
      <vt:lpstr>Data  Integration</vt:lpstr>
      <vt:lpstr>MERGING</vt:lpstr>
      <vt:lpstr>Split Data Set</vt:lpstr>
      <vt:lpstr>Data Cleaning</vt:lpstr>
      <vt:lpstr>EXPLORATORY DATA ANALYSIS (EDA)</vt:lpstr>
      <vt:lpstr>Univariate Analysis   Statistical technique used to analyze and summarize a single variable or feature of a dataset. It involves describing the distribution of the variable, identifying patterns, and calculating various statistics to understand its characteristics. </vt:lpstr>
      <vt:lpstr>Univariate analysis  FIG 1 - Distribution plot  statistics summaries with skew, mean, and median
 Produce a dataframe with just numerical columns Fig 2 - histogram graph</vt:lpstr>
      <vt:lpstr>PowerPoint Presentation</vt:lpstr>
      <vt:lpstr>Univariate analysis: categorical data</vt:lpstr>
      <vt:lpstr>PowerPoint Presentation</vt:lpstr>
      <vt:lpstr>Bivarient analysis: numerical</vt:lpstr>
      <vt:lpstr>Bivarient analysis :catergorical Let's make a helper column to indicate if the student failed or not so we can compare categorical variables for failed and passing students.</vt:lpstr>
      <vt:lpstr>Bivarient analysis:catergorical</vt:lpstr>
      <vt:lpstr>Data Modelling</vt:lpstr>
      <vt:lpstr>Linear Regression</vt:lpstr>
      <vt:lpstr>PowerPoint Presentation</vt:lpstr>
      <vt:lpstr>Decision Tree</vt:lpstr>
      <vt:lpstr>PowerPoint Presentation</vt:lpstr>
      <vt:lpstr>K-Nearest Neighbors</vt:lpstr>
      <vt:lpstr>PowerPoint Presentation</vt:lpstr>
      <vt:lpstr>Random Forest</vt:lpstr>
      <vt:lpstr>PowerPoint Presentation</vt:lpstr>
      <vt:lpstr>Support Vector Regression</vt:lpstr>
      <vt:lpstr>PowerPoint Presentation</vt:lpstr>
      <vt:lpstr>Classification Models</vt:lpstr>
      <vt:lpstr>Decision Tree</vt:lpstr>
      <vt:lpstr>Random Forest</vt:lpstr>
      <vt:lpstr>Conclusion</vt:lpstr>
      <vt:lpstr>Final Modelling</vt:lpstr>
      <vt:lpstr>Next Steps/ 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Project</dc:title>
  <dc:creator>ANAS NAZEER KHAN</dc:creator>
  <cp:revision>1</cp:revision>
  <dcterms:created xsi:type="dcterms:W3CDTF">2024-06-19T10:40:13Z</dcterms:created>
  <dcterms:modified xsi:type="dcterms:W3CDTF">2024-06-20T12:47:01Z</dcterms:modified>
</cp:coreProperties>
</file>